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797675" cy="9926638"/>
  <p:embeddedFontLst>
    <p:embeddedFont>
      <p:font typeface="Corbel" panose="020B0503020204020204" pitchFamily="34" charset="0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2" roundtripDataSignature="AMtx7mhybkHhA5hY9BWoh3t55QKk6+MtV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heme" Target="theme/theme1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8226275" y="183715"/>
            <a:ext cx="3892800" cy="615513"/>
          </a:xfrm>
          <a:prstGeom prst="rect">
            <a:avLst/>
          </a:prstGeom>
          <a:solidFill>
            <a:srgbClr val="D8BCD7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u="sng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History</a:t>
            </a:r>
            <a:endParaRPr sz="1800" b="1" i="0" u="sng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Our enquiry question this half term is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‘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4095280" y="5594665"/>
            <a:ext cx="3892800" cy="1354176"/>
          </a:xfrm>
          <a:prstGeom prst="rect">
            <a:avLst/>
          </a:prstGeom>
          <a:solidFill>
            <a:srgbClr val="D0CECE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will be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building our core strength with Pilates and developing our sense of direction and skills to read a compass through orienteering.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4182973" y="166407"/>
            <a:ext cx="3892800" cy="1323399"/>
          </a:xfrm>
          <a:prstGeom prst="rect">
            <a:avLst/>
          </a:prstGeom>
          <a:solidFill>
            <a:srgbClr val="FBE4D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600" b="1" i="0" u="sng" strike="noStrike" cap="none" dirty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Science</a:t>
            </a:r>
            <a:endParaRPr sz="1600" b="0" i="0" u="none" strike="noStrike" cap="none" dirty="0">
              <a:solidFill>
                <a:srgbClr val="000000"/>
              </a:solidFill>
              <a:latin typeface="Corbel" panose="020B0503020204020204" pitchFamily="34" charset="0"/>
              <a:sym typeface="Arial"/>
            </a:endParaRPr>
          </a:p>
          <a:p>
            <a:r>
              <a:rPr lang="en-GB" sz="1600" b="1" i="0" u="none" strike="noStrike" cap="none" dirty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We will be learning </a:t>
            </a:r>
            <a:r>
              <a:rPr lang="en-GB" sz="1600" b="1" i="0" u="none" strike="noStrike" cap="none" dirty="0" smtClean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about plants. </a:t>
            </a:r>
            <a:r>
              <a:rPr lang="en-GB" sz="1600" b="1" dirty="0" smtClean="0">
                <a:latin typeface="Corbel" panose="020B0503020204020204" pitchFamily="34" charset="0"/>
                <a:ea typeface="Corbel"/>
              </a:rPr>
              <a:t>Our </a:t>
            </a:r>
            <a:r>
              <a:rPr lang="en-GB" sz="1600" b="1" dirty="0" smtClean="0">
                <a:latin typeface="Corbel" panose="020B0503020204020204" pitchFamily="34" charset="0"/>
              </a:rPr>
              <a:t>Enquiry Question this half term is: Why and how did the stone age diet involve more than just meat? </a:t>
            </a:r>
            <a:endParaRPr sz="1600" b="1" i="0" u="none" strike="noStrike" cap="none" dirty="0">
              <a:solidFill>
                <a:schemeClr val="dk1"/>
              </a:solidFill>
              <a:latin typeface="Corbel" panose="020B0503020204020204" pitchFamily="34" charset="0"/>
              <a:ea typeface="Corbel"/>
              <a:cs typeface="Corbel"/>
              <a:sym typeface="Corbel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107233" y="2361172"/>
            <a:ext cx="3892800" cy="1477287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5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Maths</a:t>
            </a:r>
            <a:endParaRPr sz="1500" b="0" i="0" u="none" strike="noStrike" cap="none" dirty="0">
              <a:solidFill>
                <a:srgbClr val="000000"/>
              </a:solidFill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5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In Maths we will </a:t>
            </a:r>
            <a:r>
              <a:rPr lang="en-GB" sz="15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be working on the units length, fractions, mass and capacity.  In all  of the units we will be learning new </a:t>
            </a:r>
            <a:r>
              <a:rPr lang="en-GB" sz="15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skills</a:t>
            </a:r>
            <a:r>
              <a:rPr lang="en-GB" sz="15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and </a:t>
            </a:r>
            <a:r>
              <a:rPr lang="en-GB" sz="15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</a:t>
            </a:r>
            <a:r>
              <a:rPr lang="en-GB" sz="15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 will have lots of opportunities for problem solving!</a:t>
            </a:r>
            <a:endParaRPr sz="15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98979" y="3936350"/>
            <a:ext cx="3892800" cy="1846619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English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will be using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the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text ’Alien crash landing’ to inspire the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writing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of a newspaper report about the eruption of Mount Vesuvius. Then we will be using the text ‘escaping a tsunami’ to inspire the writing of a suspense story.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163923" y="5933384"/>
            <a:ext cx="3892800" cy="861734"/>
          </a:xfrm>
          <a:prstGeom prst="rect">
            <a:avLst/>
          </a:prstGeom>
          <a:solidFill>
            <a:srgbClr val="FEE59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RE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will be learning </a:t>
            </a:r>
            <a:r>
              <a:rPr lang="en-GB" sz="16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about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why festivals are important to religious communities.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4111180" y="1583840"/>
            <a:ext cx="3892800" cy="861734"/>
          </a:xfrm>
          <a:prstGeom prst="rect">
            <a:avLst/>
          </a:prstGeom>
          <a:solidFill>
            <a:srgbClr val="FFCC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Computing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algn="ctr">
              <a:buSzPts val="1600"/>
            </a:pPr>
            <a:r>
              <a:rPr lang="en-GB" sz="1600" i="0" u="none" strike="noStrike" cap="none" dirty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We will be learning how </a:t>
            </a:r>
            <a:r>
              <a:rPr lang="en-GB" sz="1600" i="0" u="none" strike="noStrike" cap="none" dirty="0" smtClean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to alter media</a:t>
            </a:r>
          </a:p>
          <a:p>
            <a:pPr lvl="0" algn="ctr">
              <a:buSzPts val="1600"/>
            </a:pPr>
            <a:r>
              <a:rPr lang="en-GB" sz="1600" i="0" u="none" strike="noStrike" cap="none" dirty="0" smtClean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.</a:t>
            </a:r>
            <a:endParaRPr sz="1600" i="0" u="none" strike="noStrike" cap="none" dirty="0">
              <a:solidFill>
                <a:schemeClr val="dk1"/>
              </a:solidFill>
              <a:latin typeface="Corbel" panose="020B0503020204020204" pitchFamily="34" charset="0"/>
              <a:ea typeface="Corbel"/>
              <a:cs typeface="Corbel"/>
              <a:sym typeface="Corbel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4111180" y="4421547"/>
            <a:ext cx="3892800" cy="1107955"/>
          </a:xfrm>
          <a:prstGeom prst="rect">
            <a:avLst/>
          </a:prstGeom>
          <a:solidFill>
            <a:srgbClr val="CCFF9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Music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will </a:t>
            </a:r>
            <a:r>
              <a:rPr lang="en-GB" sz="16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be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learning how to play a ukulele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hroughout the year.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4111180" y="2525640"/>
            <a:ext cx="3892800" cy="1815841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sz="1800" b="1" i="0" u="sng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PSHE</a:t>
            </a:r>
          </a:p>
          <a:p>
            <a:r>
              <a:rPr lang="en-GB" sz="1600" b="1" dirty="0" smtClean="0">
                <a:latin typeface="Corbel" panose="020B0503020204020204" pitchFamily="34" charset="0"/>
              </a:rPr>
              <a:t>We will continue looking at the unit belonging to a community, then will be studying the following topics…medial literacy and digital literacy followed by money and work.</a:t>
            </a:r>
          </a:p>
          <a:p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3" name="Google Shape;93;p1" descr="MostonFieldsPrimary (@MostonFieldsPS) / Twitter"/>
          <p:cNvPicPr preferRelativeResize="0"/>
          <p:nvPr/>
        </p:nvPicPr>
        <p:blipFill rotWithShape="1">
          <a:blip r:embed="rId3">
            <a:alphaModFix/>
          </a:blip>
          <a:srcRect t="15051" b="27349"/>
          <a:stretch/>
        </p:blipFill>
        <p:spPr>
          <a:xfrm>
            <a:off x="487137" y="0"/>
            <a:ext cx="2910775" cy="1382318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"/>
          <p:cNvSpPr txBox="1"/>
          <p:nvPr/>
        </p:nvSpPr>
        <p:spPr>
          <a:xfrm>
            <a:off x="-3875" y="1339971"/>
            <a:ext cx="38928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 b="1" u="sng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Year </a:t>
            </a:r>
            <a:r>
              <a:rPr lang="en-GB" sz="3200" b="1" u="sng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3 </a:t>
            </a:r>
            <a:r>
              <a:rPr lang="en-GB" sz="32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Learning in </a:t>
            </a:r>
            <a:r>
              <a:rPr lang="en-GB" sz="3200" b="1" i="0" u="sng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Spring</a:t>
            </a:r>
            <a:r>
              <a:rPr lang="en-GB" sz="3200" b="1" u="sng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lang="en-GB" sz="3200" b="1" i="0" u="sng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Term </a:t>
            </a:r>
            <a:r>
              <a:rPr lang="en-GB" sz="3200" b="1" u="sng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2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8188325" y="4139362"/>
            <a:ext cx="3930750" cy="2785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Key Days and </a:t>
            </a:r>
            <a:r>
              <a:rPr lang="en-GB" sz="1800" b="1" i="0" u="sng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Dates</a:t>
            </a:r>
            <a:endParaRPr lang="en-GB" sz="1800" b="1" dirty="0" smtClean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342900" marR="0" lvl="0" indent="-3429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</a:pPr>
            <a:r>
              <a:rPr lang="en-GB" sz="18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Hawthorn PE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–</a:t>
            </a:r>
            <a:r>
              <a:rPr lang="en-GB" sz="18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Wednesday/Thursday</a:t>
            </a:r>
            <a:endParaRPr sz="18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3429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orbel"/>
              <a:buChar char="•"/>
            </a:pPr>
            <a:r>
              <a:rPr lang="en-GB" sz="18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3 Holly PE– </a:t>
            </a:r>
            <a:r>
              <a:rPr lang="en-GB" sz="18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Thursday/Friday</a:t>
            </a:r>
            <a:endParaRPr sz="18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3429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</a:pPr>
            <a:r>
              <a:rPr lang="en-GB" sz="18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Homework/Spellings - </a:t>
            </a:r>
            <a:r>
              <a:rPr lang="en-GB" sz="18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Friday</a:t>
            </a:r>
            <a:endParaRPr sz="18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3429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orbel"/>
              <a:buChar char="•"/>
            </a:pPr>
            <a:r>
              <a:rPr lang="en-GB" sz="18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Last </a:t>
            </a:r>
            <a:r>
              <a:rPr lang="en-GB" sz="18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day of term</a:t>
            </a:r>
            <a:r>
              <a:rPr lang="en-GB" sz="1800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lang="en-GB" sz="18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– 4</a:t>
            </a:r>
            <a:r>
              <a:rPr lang="en-GB" sz="1800" baseline="300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</a:t>
            </a:r>
            <a:r>
              <a:rPr lang="en-GB" sz="18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April 2025 2024.</a:t>
            </a:r>
          </a:p>
          <a:p>
            <a:pPr marL="3429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orbel"/>
              <a:buChar char="•"/>
            </a:pPr>
            <a:r>
              <a:rPr lang="en-GB" sz="18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Parents meetings 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– 25</a:t>
            </a:r>
            <a:r>
              <a:rPr lang="en-GB" sz="1800" b="0" i="0" u="none" strike="noStrike" cap="none" baseline="300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/26</a:t>
            </a:r>
            <a:r>
              <a:rPr lang="en-GB" sz="1800" b="0" i="0" u="none" strike="noStrike" cap="none" baseline="300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March 2025.</a:t>
            </a:r>
            <a:endParaRPr sz="18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3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8188325" y="1583840"/>
            <a:ext cx="3892800" cy="1354176"/>
          </a:xfrm>
          <a:prstGeom prst="rect">
            <a:avLst/>
          </a:prstGeom>
          <a:solidFill>
            <a:srgbClr val="FEE59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1800"/>
            </a:pPr>
            <a:r>
              <a:rPr lang="en-GB" sz="1800" b="1" u="sng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Design and Technology</a:t>
            </a:r>
          </a:p>
          <a:p>
            <a:pPr algn="ctr">
              <a:buSzPts val="1800"/>
            </a:pPr>
            <a:r>
              <a:rPr lang="en-GB" sz="1600" b="1" dirty="0" smtClean="0">
                <a:latin typeface="Corbel" panose="020B0503020204020204" pitchFamily="34" charset="0"/>
              </a:rPr>
              <a:t>We </a:t>
            </a:r>
            <a:r>
              <a:rPr lang="en-GB" sz="1600" b="1" dirty="0">
                <a:latin typeface="Corbel" panose="020B0503020204020204" pitchFamily="34" charset="0"/>
              </a:rPr>
              <a:t>will be learning </a:t>
            </a:r>
            <a:r>
              <a:rPr lang="en-GB" sz="1600" b="1" dirty="0" smtClean="0">
                <a:latin typeface="Corbel" panose="020B0503020204020204" pitchFamily="34" charset="0"/>
              </a:rPr>
              <a:t>about how to make a model of a volcan</a:t>
            </a:r>
            <a:r>
              <a:rPr lang="en-GB" sz="1600" b="1" dirty="0">
                <a:latin typeface="Corbel" panose="020B0503020204020204" pitchFamily="34" charset="0"/>
              </a:rPr>
              <a:t>o</a:t>
            </a:r>
            <a:r>
              <a:rPr lang="en-GB" sz="1600" b="1" dirty="0" smtClean="0">
                <a:latin typeface="Corbel" panose="020B0503020204020204" pitchFamily="34" charset="0"/>
              </a:rPr>
              <a:t> and the ways in which we can make it appear to erupt using chemical reactions..</a:t>
            </a:r>
            <a:endParaRPr sz="1800" b="1" u="sng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8226275" y="3031407"/>
            <a:ext cx="3892800" cy="1107955"/>
          </a:xfrm>
          <a:prstGeom prst="rect">
            <a:avLst/>
          </a:prstGeom>
          <a:solidFill>
            <a:srgbClr val="EA999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800" b="1" u="sng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Spanish</a:t>
            </a:r>
            <a:endParaRPr sz="1800" b="1" u="sng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Our Spanish topic this half term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is ‘Los </a:t>
            </a:r>
            <a:r>
              <a:rPr lang="en-GB" sz="1600" b="1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instrumentos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’. We will be learning the names of musical instruments.</a:t>
            </a:r>
            <a:endParaRPr sz="1600" b="1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6" name="Google Shape;84;p1"/>
          <p:cNvSpPr txBox="1"/>
          <p:nvPr/>
        </p:nvSpPr>
        <p:spPr>
          <a:xfrm>
            <a:off x="8226275" y="135630"/>
            <a:ext cx="3892800" cy="1354176"/>
          </a:xfrm>
          <a:prstGeom prst="rect">
            <a:avLst/>
          </a:prstGeom>
          <a:solidFill>
            <a:srgbClr val="D8BCD7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u="sng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Geography</a:t>
            </a:r>
            <a:endParaRPr sz="1800" b="1" i="0" u="sng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lvl="0" algn="ctr">
              <a:buSzPts val="1600"/>
            </a:pPr>
            <a:r>
              <a:rPr lang="en-GB" sz="1600" i="0" u="none" strike="noStrike" cap="none" dirty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Our enquiry question this half term is </a:t>
            </a:r>
            <a:r>
              <a:rPr lang="en-GB" sz="1600" dirty="0" smtClean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‘</a:t>
            </a:r>
            <a:r>
              <a:rPr lang="en-GB" sz="1600" dirty="0" smtClean="0">
                <a:latin typeface="Corbel" panose="020B0503020204020204" pitchFamily="34" charset="0"/>
              </a:rPr>
              <a:t>What makes the Earth so angry ? Within our lessons will be finding out how volcanoes are formed and why they erupt.</a:t>
            </a:r>
            <a:endParaRPr sz="1600" i="0" u="none" strike="noStrike" cap="none" dirty="0">
              <a:solidFill>
                <a:schemeClr val="dk1"/>
              </a:solidFill>
              <a:latin typeface="Corbel" panose="020B0503020204020204" pitchFamily="34" charset="0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346</Words>
  <Application>Microsoft Office PowerPoint</Application>
  <PresentationFormat>Widescreen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Corbel</vt:lpstr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Olivia Considine - Teacher</dc:creator>
  <cp:lastModifiedBy>Dawn Stennet</cp:lastModifiedBy>
  <cp:revision>19</cp:revision>
  <cp:lastPrinted>2025-02-25T13:58:33Z</cp:lastPrinted>
  <dcterms:created xsi:type="dcterms:W3CDTF">2022-09-03T13:48:53Z</dcterms:created>
  <dcterms:modified xsi:type="dcterms:W3CDTF">2025-04-23T16:26:20Z</dcterms:modified>
</cp:coreProperties>
</file>