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80" r:id="rId1"/>
  </p:sldMasterIdLst>
  <p:notesMasterIdLst>
    <p:notesMasterId r:id="rId15"/>
  </p:notesMasterIdLst>
  <p:sldIdLst>
    <p:sldId id="256" r:id="rId2"/>
    <p:sldId id="257" r:id="rId3"/>
    <p:sldId id="258" r:id="rId4"/>
    <p:sldId id="259" r:id="rId5"/>
    <p:sldId id="260" r:id="rId6"/>
    <p:sldId id="261" r:id="rId7"/>
    <p:sldId id="262" r:id="rId8"/>
    <p:sldId id="263" r:id="rId9"/>
    <p:sldId id="267" r:id="rId10"/>
    <p:sldId id="268" r:id="rId11"/>
    <p:sldId id="264" r:id="rId12"/>
    <p:sldId id="265" r:id="rId13"/>
    <p:sldId id="266" r:id="rId14"/>
  </p:sldIdLst>
  <p:sldSz cx="12192000" cy="6858000"/>
  <p:notesSz cx="6858000" cy="9144000"/>
  <p:embeddedFontLst>
    <p:embeddedFont>
      <p:font typeface="Corbel" panose="020B0503020204020204" pitchFamily="34" charset="0"/>
      <p:regular r:id="rId16"/>
      <p:bold r:id="rId17"/>
      <p:italic r:id="rId18"/>
      <p:boldItalic r:id="rId19"/>
    </p:embeddedFont>
    <p:embeddedFont>
      <p:font typeface="Noto Sans Symbols" panose="020B0604020202020204" charset="0"/>
      <p:regular r:id="rId20"/>
      <p:bold r:id="rId21"/>
    </p:embeddedFont>
    <p:embeddedFont>
      <p:font typeface="Calibri" panose="020F050202020403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i6qqg7vcWvisV/wGsKk9ZoGt2z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A168256-7BA8-4CAC-9D4F-544DFAE99045}">
  <a:tblStyle styleId="{BA168256-7BA8-4CAC-9D4F-544DFAE99045}"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EEDE9"/>
          </a:solidFill>
        </a:fill>
      </a:tcStyle>
    </a:wholeTbl>
    <a:band1H>
      <a:tcTxStyle/>
      <a:tcStyle>
        <a:tcBdr/>
        <a:fill>
          <a:solidFill>
            <a:srgbClr val="FDD8D0"/>
          </a:solidFill>
        </a:fill>
      </a:tcStyle>
    </a:band1H>
    <a:band2H>
      <a:tcTxStyle/>
      <a:tcStyle>
        <a:tcBdr/>
      </a:tcStyle>
    </a:band2H>
    <a:band1V>
      <a:tcTxStyle/>
      <a:tcStyle>
        <a:tcBdr/>
        <a:fill>
          <a:solidFill>
            <a:srgbClr val="FDD8D0"/>
          </a:solidFill>
        </a:fill>
      </a:tcStyle>
    </a:band1V>
    <a:band2V>
      <a:tcTxStyle/>
      <a:tcStyle>
        <a:tcBdr/>
      </a:tcStyle>
    </a:band2V>
    <a:lastCol>
      <a:tcTxStyle b="on" i="off">
        <a:font>
          <a:latin typeface="Arial"/>
          <a:ea typeface="Arial"/>
          <a:cs typeface="Arial"/>
        </a:font>
        <a:schemeClr val="lt1"/>
      </a:tcTxStyle>
      <a:tcStyle>
        <a:tcBdr/>
        <a:fill>
          <a:solidFill>
            <a:schemeClr val="accent6"/>
          </a:solidFill>
        </a:fill>
      </a:tcStyle>
    </a:lastCol>
    <a:firstCol>
      <a:tcTxStyle b="on" i="off">
        <a:font>
          <a:latin typeface="Arial"/>
          <a:ea typeface="Arial"/>
          <a:cs typeface="Arial"/>
        </a:font>
        <a:schemeClr val="lt1"/>
      </a:tcTxStyle>
      <a:tcStyle>
        <a:tcBdr/>
        <a:fill>
          <a:solidFill>
            <a:schemeClr val="accent6"/>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6"/>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6"/>
          </a:solidFill>
        </a:fill>
      </a:tcStyle>
    </a:firstRow>
    <a:neCell>
      <a:tcTxStyle/>
      <a:tcStyle>
        <a:tcBdr/>
      </a:tcStyle>
    </a:neCell>
    <a:nwCell>
      <a:tcTxStyle/>
      <a:tcStyle>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35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2" name="Google Shape;12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r>
              <a:rPr lang="en-US"/>
              <a:t> </a:t>
            </a:r>
            <a:endParaRPr/>
          </a:p>
        </p:txBody>
      </p:sp>
      <p:sp>
        <p:nvSpPr>
          <p:cNvPr id="159" name="Google Shape;15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 name="Google Shape;17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 name="Google Shape;18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 name="Google Shape;19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 name="Google Shape;20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17458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34754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08716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2862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170567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50559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84936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44666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08021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94207461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189580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7575819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2247503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7103546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99902347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11586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77981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34167634"/>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
          <p:cNvSpPr txBox="1">
            <a:spLocks noGrp="1"/>
          </p:cNvSpPr>
          <p:nvPr>
            <p:ph type="ctrTitle"/>
          </p:nvPr>
        </p:nvSpPr>
        <p:spPr>
          <a:xfrm>
            <a:off x="2334461" y="-629584"/>
            <a:ext cx="9047413" cy="226855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lt1"/>
              </a:buClr>
              <a:buSzPct val="100000"/>
              <a:buFont typeface="Arial"/>
              <a:buNone/>
            </a:pPr>
            <a:r>
              <a:rPr lang="en-US" sz="7200" b="1" u="sng" dirty="0"/>
              <a:t/>
            </a:r>
            <a:br>
              <a:rPr lang="en-US" sz="7200" b="1" u="sng" dirty="0"/>
            </a:br>
            <a:r>
              <a:rPr lang="en-US" sz="7200" b="1" u="sng" dirty="0"/>
              <a:t> </a:t>
            </a:r>
            <a:r>
              <a:rPr lang="en-US" sz="7200" b="1" u="sng" dirty="0" smtClean="0"/>
              <a:t>Curriculum Overview</a:t>
            </a:r>
            <a:endParaRPr sz="7200" b="1" u="sng" dirty="0"/>
          </a:p>
        </p:txBody>
      </p:sp>
      <p:pic>
        <p:nvPicPr>
          <p:cNvPr id="126" name="Google Shape;126;p1"/>
          <p:cNvPicPr preferRelativeResize="0"/>
          <p:nvPr/>
        </p:nvPicPr>
        <p:blipFill rotWithShape="1">
          <a:blip r:embed="rId3">
            <a:clrChange>
              <a:clrFrom>
                <a:srgbClr val="FFFFFF"/>
              </a:clrFrom>
              <a:clrTo>
                <a:srgbClr val="FFFFFF">
                  <a:alpha val="0"/>
                </a:srgbClr>
              </a:clrTo>
            </a:clrChange>
            <a:alphaModFix/>
          </a:blip>
          <a:srcRect l="7248" t="49538" r="19666" b="24129"/>
          <a:stretch/>
        </p:blipFill>
        <p:spPr>
          <a:xfrm>
            <a:off x="-170389" y="6097142"/>
            <a:ext cx="5295841" cy="745955"/>
          </a:xfrm>
          <a:prstGeom prst="rect">
            <a:avLst/>
          </a:prstGeom>
          <a:noFill/>
          <a:ln>
            <a:noFill/>
          </a:ln>
        </p:spPr>
      </p:pic>
      <p:pic>
        <p:nvPicPr>
          <p:cNvPr id="1028" name="Picture 4" descr="St John's C of E Middle School Academy - Physical Education (PE)"/>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88492" y="1957792"/>
            <a:ext cx="4139350" cy="4139350"/>
          </a:xfrm>
          <a:prstGeom prst="rect">
            <a:avLst/>
          </a:prstGeom>
          <a:noFill/>
          <a:extLst>
            <a:ext uri="{909E8E84-426E-40DD-AFC4-6F175D3DCCD1}">
              <a14:hiddenFill xmlns:a14="http://schemas.microsoft.com/office/drawing/2010/main">
                <a:solidFill>
                  <a:srgbClr val="FFFFFF"/>
                </a:solidFill>
              </a14:hiddenFill>
            </a:ext>
          </a:extLst>
        </p:spPr>
      </p:pic>
      <p:pic>
        <p:nvPicPr>
          <p:cNvPr id="8" name="Google Shape;194;p9"/>
          <p:cNvPicPr preferRelativeResize="0"/>
          <p:nvPr/>
        </p:nvPicPr>
        <p:blipFill rotWithShape="1">
          <a:blip r:embed="rId5">
            <a:clrChange>
              <a:clrFrom>
                <a:srgbClr val="FFFFFF"/>
              </a:clrFrom>
              <a:clrTo>
                <a:srgbClr val="FFFFFF">
                  <a:alpha val="0"/>
                </a:srgbClr>
              </a:clrTo>
            </a:clrChange>
            <a:alphaModFix/>
          </a:blip>
          <a:srcRect/>
          <a:stretch/>
        </p:blipFill>
        <p:spPr>
          <a:xfrm>
            <a:off x="9950116" y="5354054"/>
            <a:ext cx="2241885" cy="148904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
          <p:cNvSpPr txBox="1">
            <a:spLocks noGrp="1"/>
          </p:cNvSpPr>
          <p:nvPr>
            <p:ph type="title"/>
          </p:nvPr>
        </p:nvSpPr>
        <p:spPr>
          <a:xfrm>
            <a:off x="690880" y="655656"/>
            <a:ext cx="10576560" cy="1077229"/>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r>
              <a:rPr lang="en-US" u="sng" dirty="0" smtClean="0"/>
              <a:t>Our vision for growing PE at Moston Fields</a:t>
            </a:r>
            <a:endParaRPr u="sng" dirty="0"/>
          </a:p>
        </p:txBody>
      </p:sp>
      <p:sp>
        <p:nvSpPr>
          <p:cNvPr id="134" name="Google Shape;134;p2"/>
          <p:cNvSpPr txBox="1">
            <a:spLocks noGrp="1"/>
          </p:cNvSpPr>
          <p:nvPr>
            <p:ph idx="1"/>
          </p:nvPr>
        </p:nvSpPr>
        <p:spPr>
          <a:xfrm>
            <a:off x="1775229" y="1407021"/>
            <a:ext cx="10007600" cy="4556424"/>
          </a:xfrm>
          <a:prstGeom prst="rect">
            <a:avLst/>
          </a:prstGeom>
          <a:noFill/>
          <a:ln>
            <a:noFill/>
          </a:ln>
        </p:spPr>
        <p:txBody>
          <a:bodyPr spcFirstLastPara="1" wrap="square" lIns="91425" tIns="45700" rIns="91425" bIns="45700" anchor="ctr" anchorCtr="0">
            <a:normAutofit/>
          </a:bodyPr>
          <a:lstStyle/>
          <a:p>
            <a:pPr marL="6160" lvl="0" indent="0">
              <a:lnSpc>
                <a:spcPct val="120000"/>
              </a:lnSpc>
              <a:spcBef>
                <a:spcPts val="0"/>
              </a:spcBef>
              <a:spcAft>
                <a:spcPts val="0"/>
              </a:spcAft>
              <a:buSzPts val="1800"/>
              <a:buNone/>
            </a:pPr>
            <a:r>
              <a:rPr lang="en-GB" dirty="0"/>
              <a:t>Through PE at Moston Fields, children will develop the skills and motivation to take part in physical activity for life. Physical and collaborative skills, that are progressive, will be taught to all children and they will have opportunities to apply them in a range of physical activities – both those that they already have a passion for and those they have not yet experienced. Outside of lessons, children will be inspired to take part in extracurricular sports and competitive events. Through this, children will enjoy and be passionate about PE and will develop their own preferences.</a:t>
            </a:r>
            <a:endParaRPr dirty="0"/>
          </a:p>
        </p:txBody>
      </p:sp>
      <p:pic>
        <p:nvPicPr>
          <p:cNvPr id="6" name="Google Shape;194;p9"/>
          <p:cNvPicPr preferRelativeResize="0"/>
          <p:nvPr/>
        </p:nvPicPr>
        <p:blipFill rotWithShape="1">
          <a:blip r:embed="rId3">
            <a:clrChange>
              <a:clrFrom>
                <a:srgbClr val="FFFFFF"/>
              </a:clrFrom>
              <a:clrTo>
                <a:srgbClr val="FFFFFF">
                  <a:alpha val="0"/>
                </a:srgbClr>
              </a:clrTo>
            </a:clrChange>
            <a:alphaModFix/>
          </a:blip>
          <a:srcRect/>
          <a:stretch/>
        </p:blipFill>
        <p:spPr>
          <a:xfrm>
            <a:off x="10429103" y="5758249"/>
            <a:ext cx="1762897" cy="108484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3"/>
          <p:cNvSpPr txBox="1">
            <a:spLocks noGrp="1"/>
          </p:cNvSpPr>
          <p:nvPr>
            <p:ph type="title"/>
          </p:nvPr>
        </p:nvSpPr>
        <p:spPr>
          <a:xfrm>
            <a:off x="1870365" y="85719"/>
            <a:ext cx="10598727" cy="879246"/>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ts val="3400"/>
              <a:buFont typeface="Arial"/>
              <a:buNone/>
            </a:pPr>
            <a:r>
              <a:rPr lang="en-US" u="sng" dirty="0"/>
              <a:t>INTENT: our </a:t>
            </a:r>
            <a:r>
              <a:rPr lang="en-US" u="sng" dirty="0" smtClean="0"/>
              <a:t>PE </a:t>
            </a:r>
            <a:r>
              <a:rPr lang="en-US" u="sng" dirty="0"/>
              <a:t>Curriculum aims and the key </a:t>
            </a:r>
            <a:r>
              <a:rPr lang="en-US" u="sng" dirty="0" smtClean="0"/>
              <a:t>PE </a:t>
            </a:r>
            <a:r>
              <a:rPr lang="en-US" u="sng" dirty="0"/>
              <a:t>skills we will teach: </a:t>
            </a:r>
            <a:endParaRPr u="sng" dirty="0"/>
          </a:p>
        </p:txBody>
      </p:sp>
      <p:sp>
        <p:nvSpPr>
          <p:cNvPr id="141" name="Google Shape;141;p3"/>
          <p:cNvSpPr txBox="1">
            <a:spLocks noGrp="1"/>
          </p:cNvSpPr>
          <p:nvPr>
            <p:ph idx="1"/>
          </p:nvPr>
        </p:nvSpPr>
        <p:spPr>
          <a:xfrm>
            <a:off x="1870365" y="1785682"/>
            <a:ext cx="10088192" cy="5432536"/>
          </a:xfrm>
          <a:prstGeom prst="rect">
            <a:avLst/>
          </a:prstGeom>
          <a:noFill/>
          <a:ln>
            <a:noFill/>
          </a:ln>
        </p:spPr>
        <p:txBody>
          <a:bodyPr spcFirstLastPara="1" wrap="square" lIns="91425" tIns="45700" rIns="91425" bIns="45700" anchor="ctr" anchorCtr="0">
            <a:normAutofit fontScale="92500" lnSpcReduction="10000"/>
          </a:bodyPr>
          <a:lstStyle/>
          <a:p>
            <a:pPr marL="6160" lvl="0" indent="0" algn="l" rtl="0">
              <a:lnSpc>
                <a:spcPct val="120000"/>
              </a:lnSpc>
              <a:spcBef>
                <a:spcPts val="0"/>
              </a:spcBef>
              <a:spcAft>
                <a:spcPts val="0"/>
              </a:spcAft>
              <a:buSzPts val="1800"/>
              <a:buNone/>
            </a:pPr>
            <a:r>
              <a:rPr lang="en-US" b="1" dirty="0"/>
              <a:t>The Moston Fields </a:t>
            </a:r>
            <a:r>
              <a:rPr lang="en-US" b="1" dirty="0" smtClean="0"/>
              <a:t>PE </a:t>
            </a:r>
            <a:r>
              <a:rPr lang="en-US" b="1" dirty="0"/>
              <a:t>Curriculum aims to:</a:t>
            </a:r>
            <a:endParaRPr dirty="0"/>
          </a:p>
          <a:p>
            <a:pPr marL="344488" lvl="0" indent="-338328" algn="l" rtl="0">
              <a:lnSpc>
                <a:spcPct val="120000"/>
              </a:lnSpc>
              <a:spcBef>
                <a:spcPts val="1100"/>
              </a:spcBef>
              <a:spcAft>
                <a:spcPts val="0"/>
              </a:spcAft>
              <a:buSzPts val="1800"/>
              <a:buChar char="▪"/>
            </a:pPr>
            <a:r>
              <a:rPr lang="en-US" dirty="0" smtClean="0"/>
              <a:t>Help children develop an enjoyment and love for sport.</a:t>
            </a:r>
          </a:p>
          <a:p>
            <a:pPr marL="344488" lvl="0" indent="-338328" algn="l" rtl="0">
              <a:lnSpc>
                <a:spcPct val="120000"/>
              </a:lnSpc>
              <a:spcBef>
                <a:spcPts val="1100"/>
              </a:spcBef>
              <a:spcAft>
                <a:spcPts val="0"/>
              </a:spcAft>
              <a:buSzPts val="1800"/>
              <a:buChar char="▪"/>
            </a:pPr>
            <a:r>
              <a:rPr lang="en-US" dirty="0" smtClean="0"/>
              <a:t>Provide opportunities for </a:t>
            </a:r>
            <a:r>
              <a:rPr lang="en-US" dirty="0"/>
              <a:t>c</a:t>
            </a:r>
            <a:r>
              <a:rPr lang="en-US" dirty="0" smtClean="0"/>
              <a:t>hildren to develop the physical skills that will enable them to lead healthy and physically active lives.</a:t>
            </a:r>
          </a:p>
          <a:p>
            <a:pPr marL="344488" lvl="0" indent="-338328" algn="l" rtl="0">
              <a:lnSpc>
                <a:spcPct val="120000"/>
              </a:lnSpc>
              <a:spcBef>
                <a:spcPts val="1100"/>
              </a:spcBef>
              <a:spcAft>
                <a:spcPts val="0"/>
              </a:spcAft>
              <a:buSzPts val="1800"/>
              <a:buChar char="▪"/>
            </a:pPr>
            <a:r>
              <a:rPr lang="en-US" dirty="0" smtClean="0"/>
              <a:t>Encourage friendly competition between peers and as part of inter-school competitions.</a:t>
            </a:r>
            <a:endParaRPr dirty="0"/>
          </a:p>
          <a:p>
            <a:pPr marL="6160" lvl="0" indent="0" algn="l" rtl="0">
              <a:lnSpc>
                <a:spcPct val="120000"/>
              </a:lnSpc>
              <a:spcBef>
                <a:spcPts val="1100"/>
              </a:spcBef>
              <a:spcAft>
                <a:spcPts val="0"/>
              </a:spcAft>
              <a:buSzPts val="1800"/>
              <a:buNone/>
            </a:pPr>
            <a:r>
              <a:rPr lang="en-US" b="1" dirty="0"/>
              <a:t>Key Skills for being </a:t>
            </a:r>
            <a:r>
              <a:rPr lang="en-US" b="1" dirty="0" smtClean="0"/>
              <a:t>successful in PE:</a:t>
            </a:r>
            <a:endParaRPr dirty="0"/>
          </a:p>
          <a:p>
            <a:pPr marL="344488" lvl="0" indent="-338328" algn="l" rtl="0">
              <a:lnSpc>
                <a:spcPct val="120000"/>
              </a:lnSpc>
              <a:spcBef>
                <a:spcPts val="1100"/>
              </a:spcBef>
              <a:spcAft>
                <a:spcPts val="0"/>
              </a:spcAft>
              <a:buSzPts val="1800"/>
              <a:buChar char="▪"/>
            </a:pPr>
            <a:r>
              <a:rPr lang="en-US" dirty="0" smtClean="0"/>
              <a:t>Performing a range of movements confidently.</a:t>
            </a:r>
          </a:p>
          <a:p>
            <a:pPr marL="344488" lvl="0" indent="-338328" algn="l" rtl="0">
              <a:lnSpc>
                <a:spcPct val="120000"/>
              </a:lnSpc>
              <a:spcBef>
                <a:spcPts val="1100"/>
              </a:spcBef>
              <a:spcAft>
                <a:spcPts val="0"/>
              </a:spcAft>
              <a:buSzPts val="1800"/>
              <a:buChar char="▪"/>
            </a:pPr>
            <a:r>
              <a:rPr lang="en-US" dirty="0" smtClean="0"/>
              <a:t>Applying skills to team games.</a:t>
            </a:r>
          </a:p>
          <a:p>
            <a:pPr marL="344488" lvl="0" indent="-338328" algn="l" rtl="0">
              <a:lnSpc>
                <a:spcPct val="120000"/>
              </a:lnSpc>
              <a:spcBef>
                <a:spcPts val="1100"/>
              </a:spcBef>
              <a:spcAft>
                <a:spcPts val="0"/>
              </a:spcAft>
              <a:buSzPts val="1800"/>
              <a:buChar char="▪"/>
            </a:pPr>
            <a:r>
              <a:rPr lang="en-US" dirty="0" smtClean="0"/>
              <a:t>Communicating, collaborating and reflecting with peers.</a:t>
            </a:r>
          </a:p>
          <a:p>
            <a:pPr marL="344488" lvl="0" indent="-338328" algn="l" rtl="0">
              <a:lnSpc>
                <a:spcPct val="120000"/>
              </a:lnSpc>
              <a:spcBef>
                <a:spcPts val="1100"/>
              </a:spcBef>
              <a:spcAft>
                <a:spcPts val="0"/>
              </a:spcAft>
              <a:buSzPts val="1800"/>
              <a:buChar char="▪"/>
            </a:pPr>
            <a:r>
              <a:rPr lang="en-US" dirty="0" smtClean="0"/>
              <a:t>Competing respectfully.</a:t>
            </a:r>
          </a:p>
          <a:p>
            <a:pPr marL="344488" lvl="0" indent="-338328" algn="l" rtl="0">
              <a:lnSpc>
                <a:spcPct val="120000"/>
              </a:lnSpc>
              <a:spcBef>
                <a:spcPts val="1100"/>
              </a:spcBef>
              <a:spcAft>
                <a:spcPts val="0"/>
              </a:spcAft>
              <a:buSzPts val="1800"/>
              <a:buChar char="▪"/>
            </a:pPr>
            <a:endParaRPr lang="en-US" dirty="0" smtClean="0"/>
          </a:p>
          <a:p>
            <a:pPr marL="344488" lvl="0" indent="-338328" algn="l" rtl="0">
              <a:lnSpc>
                <a:spcPct val="120000"/>
              </a:lnSpc>
              <a:spcBef>
                <a:spcPts val="1100"/>
              </a:spcBef>
              <a:spcAft>
                <a:spcPts val="0"/>
              </a:spcAft>
              <a:buSzPts val="1800"/>
              <a:buChar char="▪"/>
            </a:pPr>
            <a:endParaRPr dirty="0"/>
          </a:p>
        </p:txBody>
      </p:sp>
      <p:pic>
        <p:nvPicPr>
          <p:cNvPr id="5" name="Google Shape;194;p9"/>
          <p:cNvPicPr preferRelativeResize="0"/>
          <p:nvPr/>
        </p:nvPicPr>
        <p:blipFill rotWithShape="1">
          <a:blip r:embed="rId3">
            <a:clrChange>
              <a:clrFrom>
                <a:srgbClr val="FFFFFF"/>
              </a:clrFrom>
              <a:clrTo>
                <a:srgbClr val="FFFFFF">
                  <a:alpha val="0"/>
                </a:srgbClr>
              </a:clrTo>
            </a:clrChange>
            <a:alphaModFix/>
          </a:blip>
          <a:srcRect/>
          <a:stretch/>
        </p:blipFill>
        <p:spPr>
          <a:xfrm>
            <a:off x="10429103" y="5758249"/>
            <a:ext cx="1762897" cy="108484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4"/>
          <p:cNvSpPr txBox="1">
            <a:spLocks noGrp="1"/>
          </p:cNvSpPr>
          <p:nvPr>
            <p:ph type="title"/>
          </p:nvPr>
        </p:nvSpPr>
        <p:spPr>
          <a:xfrm>
            <a:off x="1406704" y="155269"/>
            <a:ext cx="10648578" cy="1077229"/>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3400"/>
              <a:buFont typeface="Arial"/>
              <a:buNone/>
            </a:pPr>
            <a:r>
              <a:rPr lang="en-US" u="sng" dirty="0"/>
              <a:t>INTENT: </a:t>
            </a:r>
            <a:r>
              <a:rPr lang="en-US" u="sng" dirty="0" smtClean="0"/>
              <a:t>Substantive and Disciplinary Concepts </a:t>
            </a:r>
            <a:endParaRPr u="sng" dirty="0"/>
          </a:p>
        </p:txBody>
      </p:sp>
      <p:sp>
        <p:nvSpPr>
          <p:cNvPr id="148" name="Google Shape;148;p4"/>
          <p:cNvSpPr txBox="1">
            <a:spLocks noGrp="1"/>
          </p:cNvSpPr>
          <p:nvPr>
            <p:ph idx="1"/>
          </p:nvPr>
        </p:nvSpPr>
        <p:spPr>
          <a:xfrm>
            <a:off x="1997839" y="1232498"/>
            <a:ext cx="5483616" cy="5568022"/>
          </a:xfrm>
          <a:prstGeom prst="rect">
            <a:avLst/>
          </a:prstGeom>
          <a:noFill/>
          <a:ln>
            <a:noFill/>
          </a:ln>
        </p:spPr>
        <p:txBody>
          <a:bodyPr spcFirstLastPara="1" wrap="square" lIns="91425" tIns="45700" rIns="91425" bIns="45700" anchor="ctr" anchorCtr="0">
            <a:normAutofit lnSpcReduction="10000"/>
          </a:bodyPr>
          <a:lstStyle/>
          <a:p>
            <a:pPr marL="6160" lvl="0" indent="0" algn="l" rtl="0">
              <a:lnSpc>
                <a:spcPct val="120000"/>
              </a:lnSpc>
              <a:spcBef>
                <a:spcPts val="0"/>
              </a:spcBef>
              <a:spcAft>
                <a:spcPts val="0"/>
              </a:spcAft>
              <a:buSzPct val="90000"/>
              <a:buNone/>
            </a:pPr>
            <a:r>
              <a:rPr lang="en-US" dirty="0" smtClean="0"/>
              <a:t>We teach the substantive concepts of PE through the Golden Threads, these build over the years from Nursery up to Year 6: </a:t>
            </a:r>
          </a:p>
          <a:p>
            <a:pPr marL="6160" lvl="0" indent="0" algn="l" rtl="0">
              <a:lnSpc>
                <a:spcPct val="120000"/>
              </a:lnSpc>
              <a:spcBef>
                <a:spcPts val="0"/>
              </a:spcBef>
              <a:spcAft>
                <a:spcPts val="0"/>
              </a:spcAft>
              <a:buSzPct val="90000"/>
              <a:buNone/>
            </a:pPr>
            <a:endParaRPr lang="en-US" dirty="0"/>
          </a:p>
          <a:p>
            <a:pPr marL="6160" lvl="0" indent="0" algn="l" rtl="0">
              <a:lnSpc>
                <a:spcPct val="120000"/>
              </a:lnSpc>
              <a:spcBef>
                <a:spcPts val="0"/>
              </a:spcBef>
              <a:spcAft>
                <a:spcPts val="0"/>
              </a:spcAft>
              <a:buSzPct val="90000"/>
              <a:buNone/>
            </a:pPr>
            <a:r>
              <a:rPr lang="en-US" dirty="0" smtClean="0"/>
              <a:t>Gymnastics</a:t>
            </a:r>
          </a:p>
          <a:p>
            <a:pPr marL="6160" lvl="0" indent="0" algn="l" rtl="0">
              <a:lnSpc>
                <a:spcPct val="120000"/>
              </a:lnSpc>
              <a:spcBef>
                <a:spcPts val="0"/>
              </a:spcBef>
              <a:spcAft>
                <a:spcPts val="0"/>
              </a:spcAft>
              <a:buSzPct val="90000"/>
              <a:buNone/>
            </a:pPr>
            <a:r>
              <a:rPr lang="en-US" dirty="0" smtClean="0"/>
              <a:t>Dance</a:t>
            </a:r>
          </a:p>
          <a:p>
            <a:pPr marL="6160" lvl="0" indent="0" algn="l" rtl="0">
              <a:lnSpc>
                <a:spcPct val="120000"/>
              </a:lnSpc>
              <a:spcBef>
                <a:spcPts val="0"/>
              </a:spcBef>
              <a:spcAft>
                <a:spcPts val="0"/>
              </a:spcAft>
              <a:buSzPct val="90000"/>
              <a:buNone/>
            </a:pPr>
            <a:r>
              <a:rPr lang="en-US" dirty="0" smtClean="0"/>
              <a:t>Fundamental movement skills</a:t>
            </a:r>
          </a:p>
          <a:p>
            <a:pPr marL="6160" lvl="0" indent="0" algn="l" rtl="0">
              <a:lnSpc>
                <a:spcPct val="120000"/>
              </a:lnSpc>
              <a:spcBef>
                <a:spcPts val="0"/>
              </a:spcBef>
              <a:spcAft>
                <a:spcPts val="0"/>
              </a:spcAft>
              <a:buSzPct val="90000"/>
              <a:buNone/>
            </a:pPr>
            <a:r>
              <a:rPr lang="en-US" dirty="0" smtClean="0"/>
              <a:t>Swimming</a:t>
            </a:r>
          </a:p>
          <a:p>
            <a:pPr marL="6160" lvl="0" indent="0" algn="l" rtl="0">
              <a:lnSpc>
                <a:spcPct val="120000"/>
              </a:lnSpc>
              <a:spcBef>
                <a:spcPts val="0"/>
              </a:spcBef>
              <a:spcAft>
                <a:spcPts val="0"/>
              </a:spcAft>
              <a:buSzPct val="90000"/>
              <a:buNone/>
            </a:pPr>
            <a:r>
              <a:rPr lang="en-US" dirty="0" smtClean="0"/>
              <a:t>Attacking and defending</a:t>
            </a:r>
          </a:p>
          <a:p>
            <a:pPr marL="6160" lvl="0" indent="0" algn="l" rtl="0">
              <a:lnSpc>
                <a:spcPct val="120000"/>
              </a:lnSpc>
              <a:spcBef>
                <a:spcPts val="0"/>
              </a:spcBef>
              <a:spcAft>
                <a:spcPts val="0"/>
              </a:spcAft>
              <a:buSzPct val="90000"/>
              <a:buNone/>
            </a:pPr>
            <a:r>
              <a:rPr lang="en-US" dirty="0" smtClean="0"/>
              <a:t>Net and Ball</a:t>
            </a:r>
          </a:p>
          <a:p>
            <a:pPr marL="6160" lvl="0" indent="0" algn="l" rtl="0">
              <a:lnSpc>
                <a:spcPct val="120000"/>
              </a:lnSpc>
              <a:spcBef>
                <a:spcPts val="0"/>
              </a:spcBef>
              <a:spcAft>
                <a:spcPts val="0"/>
              </a:spcAft>
              <a:buSzPct val="90000"/>
              <a:buNone/>
            </a:pPr>
            <a:r>
              <a:rPr lang="en-US" dirty="0" smtClean="0"/>
              <a:t>Striking and fielding</a:t>
            </a:r>
          </a:p>
          <a:p>
            <a:pPr marL="6160" lvl="0" indent="0" algn="l" rtl="0">
              <a:lnSpc>
                <a:spcPct val="120000"/>
              </a:lnSpc>
              <a:spcBef>
                <a:spcPts val="0"/>
              </a:spcBef>
              <a:spcAft>
                <a:spcPts val="0"/>
              </a:spcAft>
              <a:buSzPct val="90000"/>
              <a:buNone/>
            </a:pPr>
            <a:r>
              <a:rPr lang="en-US" dirty="0" smtClean="0"/>
              <a:t>Athletics</a:t>
            </a:r>
          </a:p>
          <a:p>
            <a:pPr marL="6160" lvl="0" indent="0" algn="l" rtl="0">
              <a:lnSpc>
                <a:spcPct val="120000"/>
              </a:lnSpc>
              <a:spcBef>
                <a:spcPts val="0"/>
              </a:spcBef>
              <a:spcAft>
                <a:spcPts val="0"/>
              </a:spcAft>
              <a:buSzPct val="90000"/>
              <a:buNone/>
            </a:pPr>
            <a:r>
              <a:rPr lang="en-US" dirty="0" smtClean="0"/>
              <a:t>Outdoor Adventurous Activities</a:t>
            </a:r>
            <a:endParaRPr dirty="0" smtClean="0"/>
          </a:p>
          <a:p>
            <a:pPr marL="344488" lvl="0" indent="-241173" algn="l" rtl="0">
              <a:lnSpc>
                <a:spcPct val="120000"/>
              </a:lnSpc>
              <a:spcBef>
                <a:spcPts val="1100"/>
              </a:spcBef>
              <a:spcAft>
                <a:spcPts val="0"/>
              </a:spcAft>
              <a:buSzPct val="90000"/>
              <a:buNone/>
            </a:pPr>
            <a:endParaRPr dirty="0"/>
          </a:p>
        </p:txBody>
      </p:sp>
      <p:sp>
        <p:nvSpPr>
          <p:cNvPr id="155" name="Google Shape;155;p4"/>
          <p:cNvSpPr txBox="1"/>
          <p:nvPr/>
        </p:nvSpPr>
        <p:spPr>
          <a:xfrm>
            <a:off x="7618173" y="835248"/>
            <a:ext cx="4573827" cy="5568022"/>
          </a:xfrm>
          <a:prstGeom prst="rect">
            <a:avLst/>
          </a:prstGeom>
          <a:noFill/>
          <a:ln>
            <a:noFill/>
          </a:ln>
        </p:spPr>
        <p:txBody>
          <a:bodyPr spcFirstLastPara="1" wrap="square" lIns="91425" tIns="45700" rIns="91425" bIns="45700" anchor="ctr" anchorCtr="0">
            <a:normAutofit/>
          </a:bodyPr>
          <a:lstStyle/>
          <a:p>
            <a:pPr marL="6160" marR="0" lvl="0" indent="0" algn="l" rtl="0">
              <a:spcBef>
                <a:spcPts val="0"/>
              </a:spcBef>
              <a:spcAft>
                <a:spcPts val="0"/>
              </a:spcAft>
              <a:buClr>
                <a:schemeClr val="accent6"/>
              </a:buClr>
              <a:buSzPct val="90000"/>
              <a:buFont typeface="Noto Sans Symbols"/>
              <a:buNone/>
            </a:pPr>
            <a:r>
              <a:rPr lang="en-US" sz="2400" dirty="0">
                <a:solidFill>
                  <a:schemeClr val="tx1"/>
                </a:solidFill>
                <a:latin typeface="+mn-lt"/>
                <a:sym typeface="Arial"/>
              </a:rPr>
              <a:t>Through the careful planning of our spiral History Curriculum we focus on teaching the disciplinary concepts needed to understand why history is important: </a:t>
            </a:r>
            <a:endParaRPr lang="en-US" sz="2400" dirty="0" smtClean="0">
              <a:solidFill>
                <a:schemeClr val="tx1"/>
              </a:solidFill>
              <a:latin typeface="+mn-lt"/>
              <a:sym typeface="Arial"/>
            </a:endParaRPr>
          </a:p>
          <a:p>
            <a:pPr marL="6160" marR="0" lvl="0" indent="0" algn="l" rtl="0">
              <a:spcBef>
                <a:spcPts val="0"/>
              </a:spcBef>
              <a:spcAft>
                <a:spcPts val="0"/>
              </a:spcAft>
              <a:buClr>
                <a:schemeClr val="accent6"/>
              </a:buClr>
              <a:buSzPct val="90000"/>
              <a:buFont typeface="Noto Sans Symbols"/>
              <a:buNone/>
            </a:pPr>
            <a:endParaRPr lang="en-US" sz="2400" dirty="0">
              <a:solidFill>
                <a:schemeClr val="tx1"/>
              </a:solidFill>
              <a:latin typeface="+mn-lt"/>
            </a:endParaRPr>
          </a:p>
          <a:p>
            <a:pPr marL="6160" marR="0" lvl="0" indent="0" algn="l" rtl="0">
              <a:spcBef>
                <a:spcPts val="0"/>
              </a:spcBef>
              <a:spcAft>
                <a:spcPts val="0"/>
              </a:spcAft>
              <a:buClr>
                <a:schemeClr val="accent6"/>
              </a:buClr>
              <a:buSzPct val="90000"/>
              <a:buFont typeface="Noto Sans Symbols"/>
              <a:buNone/>
            </a:pPr>
            <a:r>
              <a:rPr lang="en-GB" sz="2400" dirty="0" smtClean="0">
                <a:solidFill>
                  <a:schemeClr val="tx1"/>
                </a:solidFill>
                <a:latin typeface="+mn-lt"/>
              </a:rPr>
              <a:t>Motor movement</a:t>
            </a:r>
          </a:p>
          <a:p>
            <a:pPr marL="6160" marR="0" lvl="0" indent="0" algn="l" rtl="0">
              <a:spcBef>
                <a:spcPts val="0"/>
              </a:spcBef>
              <a:spcAft>
                <a:spcPts val="0"/>
              </a:spcAft>
              <a:buClr>
                <a:schemeClr val="accent6"/>
              </a:buClr>
              <a:buSzPct val="90000"/>
              <a:buFont typeface="Noto Sans Symbols"/>
              <a:buNone/>
            </a:pPr>
            <a:r>
              <a:rPr lang="en-GB" sz="2400" dirty="0" smtClean="0">
                <a:solidFill>
                  <a:schemeClr val="tx1"/>
                </a:solidFill>
                <a:latin typeface="+mn-lt"/>
              </a:rPr>
              <a:t>Rules</a:t>
            </a:r>
          </a:p>
          <a:p>
            <a:pPr marL="6160" marR="0" lvl="0" indent="0" algn="l" rtl="0">
              <a:spcBef>
                <a:spcPts val="0"/>
              </a:spcBef>
              <a:spcAft>
                <a:spcPts val="0"/>
              </a:spcAft>
              <a:buClr>
                <a:schemeClr val="accent6"/>
              </a:buClr>
              <a:buSzPct val="90000"/>
              <a:buFont typeface="Noto Sans Symbols"/>
              <a:buNone/>
            </a:pPr>
            <a:r>
              <a:rPr lang="en-GB" sz="2400" dirty="0" smtClean="0">
                <a:solidFill>
                  <a:schemeClr val="tx1"/>
                </a:solidFill>
                <a:latin typeface="+mn-lt"/>
              </a:rPr>
              <a:t>Strategies</a:t>
            </a:r>
          </a:p>
          <a:p>
            <a:pPr marL="6160" marR="0" lvl="0" indent="0" algn="l" rtl="0">
              <a:spcBef>
                <a:spcPts val="0"/>
              </a:spcBef>
              <a:spcAft>
                <a:spcPts val="0"/>
              </a:spcAft>
              <a:buClr>
                <a:schemeClr val="accent6"/>
              </a:buClr>
              <a:buSzPct val="90000"/>
              <a:buFont typeface="Noto Sans Symbols"/>
              <a:buNone/>
            </a:pPr>
            <a:r>
              <a:rPr lang="en-GB" sz="2400" dirty="0" smtClean="0">
                <a:solidFill>
                  <a:schemeClr val="tx1"/>
                </a:solidFill>
                <a:latin typeface="+mn-lt"/>
              </a:rPr>
              <a:t>Tactics</a:t>
            </a:r>
          </a:p>
          <a:p>
            <a:pPr marL="6160" marR="0" lvl="0" indent="0" algn="l" rtl="0">
              <a:spcBef>
                <a:spcPts val="0"/>
              </a:spcBef>
              <a:spcAft>
                <a:spcPts val="0"/>
              </a:spcAft>
              <a:buClr>
                <a:schemeClr val="accent6"/>
              </a:buClr>
              <a:buSzPct val="90000"/>
              <a:buFont typeface="Noto Sans Symbols"/>
              <a:buNone/>
            </a:pPr>
            <a:r>
              <a:rPr lang="en-GB" sz="2400" dirty="0" smtClean="0">
                <a:solidFill>
                  <a:schemeClr val="tx1"/>
                </a:solidFill>
                <a:latin typeface="+mn-lt"/>
              </a:rPr>
              <a:t>Healthy Participation</a:t>
            </a:r>
            <a:endParaRPr sz="2400" dirty="0">
              <a:solidFill>
                <a:schemeClr val="tx1"/>
              </a:solidFill>
              <a:latin typeface="+mn-lt"/>
            </a:endParaRPr>
          </a:p>
          <a:p>
            <a:pPr marL="6160" marR="0" lvl="0" indent="0" algn="l" rtl="0">
              <a:lnSpc>
                <a:spcPct val="120000"/>
              </a:lnSpc>
              <a:spcBef>
                <a:spcPts val="1100"/>
              </a:spcBef>
              <a:spcAft>
                <a:spcPts val="0"/>
              </a:spcAft>
              <a:buClr>
                <a:schemeClr val="accent6"/>
              </a:buClr>
              <a:buSzPct val="90000"/>
              <a:buFont typeface="Noto Sans Symbols"/>
              <a:buNone/>
            </a:pPr>
            <a:endParaRPr sz="2000" dirty="0">
              <a:solidFill>
                <a:schemeClr val="lt1"/>
              </a:solidFill>
              <a:latin typeface="Arial"/>
              <a:ea typeface="Arial"/>
              <a:cs typeface="Arial"/>
              <a:sym typeface="Arial"/>
            </a:endParaRPr>
          </a:p>
          <a:p>
            <a:pPr marL="344488" marR="0" lvl="0" indent="-232600" algn="l" rtl="0">
              <a:lnSpc>
                <a:spcPct val="120000"/>
              </a:lnSpc>
              <a:spcBef>
                <a:spcPts val="1100"/>
              </a:spcBef>
              <a:spcAft>
                <a:spcPts val="0"/>
              </a:spcAft>
              <a:buClr>
                <a:schemeClr val="accent6"/>
              </a:buClr>
              <a:buSzPct val="90000"/>
              <a:buFont typeface="Noto Sans Symbols"/>
              <a:buNone/>
            </a:pPr>
            <a:endParaRPr sz="2000" dirty="0">
              <a:solidFill>
                <a:schemeClr val="lt1"/>
              </a:solidFill>
              <a:latin typeface="Arial"/>
              <a:ea typeface="Arial"/>
              <a:cs typeface="Arial"/>
              <a:sym typeface="Arial"/>
            </a:endParaRPr>
          </a:p>
        </p:txBody>
      </p:sp>
      <p:pic>
        <p:nvPicPr>
          <p:cNvPr id="6" name="Google Shape;194;p9"/>
          <p:cNvPicPr preferRelativeResize="0"/>
          <p:nvPr/>
        </p:nvPicPr>
        <p:blipFill rotWithShape="1">
          <a:blip r:embed="rId3">
            <a:clrChange>
              <a:clrFrom>
                <a:srgbClr val="FFFFFF"/>
              </a:clrFrom>
              <a:clrTo>
                <a:srgbClr val="FFFFFF">
                  <a:alpha val="0"/>
                </a:srgbClr>
              </a:clrTo>
            </a:clrChange>
            <a:alphaModFix/>
          </a:blip>
          <a:srcRect/>
          <a:stretch/>
        </p:blipFill>
        <p:spPr>
          <a:xfrm>
            <a:off x="10429103" y="5758249"/>
            <a:ext cx="1762897" cy="108484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54383" y="1288068"/>
            <a:ext cx="2702560" cy="1971040"/>
          </a:xfrm>
          <a:prstGeom prst="roundRect">
            <a:avLst>
              <a:gd name="adj" fmla="val 16667"/>
            </a:avLst>
          </a:prstGeom>
          <a:solidFill>
            <a:schemeClr val="accent5">
              <a:lumMod val="20000"/>
              <a:lumOff val="80000"/>
            </a:schemeClr>
          </a:solidFill>
          <a:ln w="9525" cap="flat" cmpd="sng">
            <a:solidFill>
              <a:schemeClr val="accent5">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r>
              <a:rPr lang="en-US" sz="1800" b="1" i="0" u="none" strike="noStrike" cap="none" dirty="0">
                <a:solidFill>
                  <a:schemeClr val="dk1"/>
                </a:solidFill>
                <a:latin typeface="Calibri"/>
                <a:ea typeface="Calibri"/>
                <a:cs typeface="Calibri"/>
                <a:sym typeface="Calibri"/>
              </a:rPr>
              <a:t>Schema Building </a:t>
            </a:r>
            <a:r>
              <a:rPr lang="en-US" sz="1800" b="0" i="0" u="none" strike="noStrike" cap="none" dirty="0">
                <a:solidFill>
                  <a:schemeClr val="dk1"/>
                </a:solidFill>
                <a:latin typeface="Calibri"/>
                <a:ea typeface="Calibri"/>
                <a:cs typeface="Calibri"/>
                <a:sym typeface="Calibri"/>
              </a:rPr>
              <a:t> </a:t>
            </a:r>
            <a:endParaRPr sz="1800" dirty="0">
              <a:solidFill>
                <a:schemeClr val="lt1"/>
              </a:solidFill>
              <a:latin typeface="Arial"/>
              <a:ea typeface="Arial"/>
              <a:cs typeface="Arial"/>
              <a:sym typeface="Arial"/>
            </a:endParaRPr>
          </a:p>
          <a:p>
            <a:pPr marL="0" marR="0" lvl="0" indent="0" algn="ctr" rtl="0">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Careful thought is given to how learning is ordered, builds and links to support encoding.</a:t>
            </a:r>
            <a:br>
              <a:rPr lang="en-US" sz="1800" b="0" i="0" u="none" strike="noStrike" cap="none" dirty="0">
                <a:solidFill>
                  <a:schemeClr val="dk1"/>
                </a:solidFill>
                <a:latin typeface="Calibri"/>
                <a:ea typeface="Calibri"/>
                <a:cs typeface="Calibri"/>
                <a:sym typeface="Calibri"/>
              </a:rPr>
            </a:br>
            <a:endParaRPr sz="1800" b="0" i="0" u="none" strike="noStrike" cap="none" dirty="0">
              <a:solidFill>
                <a:schemeClr val="dk1"/>
              </a:solidFill>
              <a:latin typeface="Calibri"/>
              <a:ea typeface="Calibri"/>
              <a:cs typeface="Calibri"/>
              <a:sym typeface="Calibri"/>
            </a:endParaRPr>
          </a:p>
        </p:txBody>
      </p:sp>
      <p:sp>
        <p:nvSpPr>
          <p:cNvPr id="162" name="Google Shape;162;p5"/>
          <p:cNvSpPr/>
          <p:nvPr/>
        </p:nvSpPr>
        <p:spPr>
          <a:xfrm>
            <a:off x="3594733" y="1130602"/>
            <a:ext cx="2514600" cy="2412600"/>
          </a:xfrm>
          <a:prstGeom prst="roundRect">
            <a:avLst>
              <a:gd name="adj" fmla="val 16667"/>
            </a:avLst>
          </a:prstGeom>
          <a:solidFill>
            <a:schemeClr val="accent1">
              <a:lumMod val="20000"/>
              <a:lumOff val="80000"/>
            </a:schemeClr>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r>
              <a:rPr lang="en-US" sz="1800" b="1" i="0" u="none" strike="noStrike" cap="none" dirty="0">
                <a:solidFill>
                  <a:schemeClr val="dk1"/>
                </a:solidFill>
                <a:latin typeface="Calibri"/>
                <a:ea typeface="Calibri"/>
                <a:cs typeface="Calibri"/>
                <a:sym typeface="Calibri"/>
              </a:rPr>
              <a:t>Sequenced</a:t>
            </a:r>
            <a:endParaRPr sz="1800" b="1" i="0" u="none" strike="noStrike" cap="none" dirty="0">
              <a:solidFill>
                <a:schemeClr val="dk1"/>
              </a:solidFill>
              <a:latin typeface="Calibri"/>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Planning</a:t>
            </a:r>
            <a:r>
              <a:rPr lang="en-US" sz="1800" b="1" i="0" u="none" strike="noStrike" cap="none" dirty="0">
                <a:solidFill>
                  <a:schemeClr val="dk1"/>
                </a:solidFill>
                <a:latin typeface="Calibri"/>
                <a:ea typeface="Calibri"/>
                <a:cs typeface="Calibri"/>
                <a:sym typeface="Calibri"/>
              </a:rPr>
              <a:t> </a:t>
            </a:r>
            <a:r>
              <a:rPr lang="en-US" sz="1800" b="0" i="0" u="none" strike="noStrike" cap="none" dirty="0">
                <a:solidFill>
                  <a:schemeClr val="dk1"/>
                </a:solidFill>
                <a:latin typeface="Calibri"/>
                <a:ea typeface="Calibri"/>
                <a:cs typeface="Calibri"/>
                <a:sym typeface="Calibri"/>
              </a:rPr>
              <a:t>builds on what prior learning has taken place before and prepares children for their next phase of learning.</a:t>
            </a:r>
            <a:endParaRPr sz="1800" dirty="0">
              <a:solidFill>
                <a:schemeClr val="lt1"/>
              </a:solidFill>
              <a:latin typeface="Arial"/>
              <a:ea typeface="Arial"/>
              <a:cs typeface="Arial"/>
              <a:sym typeface="Arial"/>
            </a:endParaRPr>
          </a:p>
          <a:p>
            <a:pPr marL="0" marR="0" lvl="0" indent="0" algn="ctr" rtl="0">
              <a:spcBef>
                <a:spcPts val="0"/>
              </a:spcBef>
              <a:spcAft>
                <a:spcPts val="0"/>
              </a:spcAft>
              <a:buClr>
                <a:schemeClr val="dk1"/>
              </a:buClr>
              <a:buSzPts val="1800"/>
              <a:buFont typeface="Calibri"/>
              <a:buNone/>
            </a:pPr>
            <a:r>
              <a:rPr lang="en-US" sz="1800" b="0" i="1" u="none" strike="noStrike" cap="none" dirty="0">
                <a:solidFill>
                  <a:schemeClr val="dk1"/>
                </a:solidFill>
                <a:latin typeface="Calibri"/>
                <a:ea typeface="Calibri"/>
                <a:cs typeface="Calibri"/>
                <a:sym typeface="Calibri"/>
              </a:rPr>
              <a:t>(within year and across year groups)</a:t>
            </a:r>
            <a:endParaRPr sz="1800" b="0" i="1" u="none" strike="noStrike" cap="none" dirty="0">
              <a:solidFill>
                <a:schemeClr val="dk1"/>
              </a:solidFill>
              <a:latin typeface="Calibri"/>
              <a:ea typeface="Calibri"/>
              <a:cs typeface="Calibri"/>
              <a:sym typeface="Calibri"/>
            </a:endParaRPr>
          </a:p>
        </p:txBody>
      </p:sp>
      <p:sp>
        <p:nvSpPr>
          <p:cNvPr id="163" name="Google Shape;163;p5"/>
          <p:cNvSpPr/>
          <p:nvPr/>
        </p:nvSpPr>
        <p:spPr>
          <a:xfrm>
            <a:off x="8056624" y="3897555"/>
            <a:ext cx="2514600" cy="2100580"/>
          </a:xfrm>
          <a:prstGeom prst="roundRect">
            <a:avLst>
              <a:gd name="adj" fmla="val 16667"/>
            </a:avLst>
          </a:prstGeom>
          <a:solidFill>
            <a:schemeClr val="accent5">
              <a:lumMod val="40000"/>
              <a:lumOff val="60000"/>
            </a:schemeClr>
          </a:solidFill>
          <a:ln w="9525" cap="flat" cmpd="sng">
            <a:solidFill>
              <a:schemeClr val="accent5">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r>
              <a:rPr lang="en-US" sz="1800" b="1" i="0" u="none" strike="noStrike" cap="none" dirty="0">
                <a:solidFill>
                  <a:schemeClr val="dk1"/>
                </a:solidFill>
                <a:latin typeface="Calibri"/>
                <a:ea typeface="Calibri"/>
                <a:cs typeface="Calibri"/>
                <a:sym typeface="Calibri"/>
              </a:rPr>
              <a:t>Vocabulary</a:t>
            </a:r>
            <a:endParaRPr sz="1800" b="0" i="0" u="none" strike="noStrike" cap="none" dirty="0">
              <a:solidFill>
                <a:schemeClr val="dk1"/>
              </a:solidFill>
              <a:latin typeface="Calibri"/>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Tiered vocabulary is carefully planned into units of work.  </a:t>
            </a:r>
            <a:endParaRPr sz="1800" dirty="0">
              <a:solidFill>
                <a:schemeClr val="lt1"/>
              </a:solidFill>
              <a:latin typeface="Arial"/>
              <a:ea typeface="Arial"/>
              <a:cs typeface="Arial"/>
              <a:sym typeface="Arial"/>
            </a:endParaRPr>
          </a:p>
          <a:p>
            <a:pPr marL="0" marR="0" lvl="0" indent="0" algn="ctr" rtl="0">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 </a:t>
            </a:r>
            <a:endParaRPr sz="1800" dirty="0">
              <a:solidFill>
                <a:schemeClr val="lt1"/>
              </a:solidFill>
              <a:latin typeface="Arial"/>
              <a:ea typeface="Arial"/>
              <a:cs typeface="Arial"/>
              <a:sym typeface="Arial"/>
            </a:endParaRPr>
          </a:p>
        </p:txBody>
      </p:sp>
      <p:sp>
        <p:nvSpPr>
          <p:cNvPr id="164" name="Google Shape;164;p5"/>
          <p:cNvSpPr/>
          <p:nvPr/>
        </p:nvSpPr>
        <p:spPr>
          <a:xfrm>
            <a:off x="6523990" y="1288068"/>
            <a:ext cx="2514600" cy="2132648"/>
          </a:xfrm>
          <a:prstGeom prst="roundRect">
            <a:avLst>
              <a:gd name="adj" fmla="val 16667"/>
            </a:avLst>
          </a:prstGeom>
          <a:solidFill>
            <a:schemeClr val="accent2">
              <a:lumMod val="40000"/>
              <a:lumOff val="60000"/>
            </a:schemeClr>
          </a:solidFill>
          <a:ln w="9525" cap="flat" cmpd="sng">
            <a:solidFill>
              <a:schemeClr val="accent2">
                <a:lumMod val="5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r>
              <a:rPr lang="en-US" sz="1800" b="1" i="0" u="none" strike="noStrike" cap="none" dirty="0">
                <a:solidFill>
                  <a:schemeClr val="dk1"/>
                </a:solidFill>
                <a:latin typeface="Calibri"/>
                <a:ea typeface="Calibri"/>
                <a:cs typeface="Calibri"/>
                <a:sym typeface="Calibri"/>
              </a:rPr>
              <a:t>Spaced</a:t>
            </a:r>
            <a:r>
              <a:rPr lang="en-US" sz="1800" b="0" i="0" u="none" strike="noStrike" cap="none" dirty="0">
                <a:solidFill>
                  <a:schemeClr val="dk1"/>
                </a:solidFill>
                <a:latin typeface="Calibri"/>
                <a:ea typeface="Calibri"/>
                <a:cs typeface="Calibri"/>
                <a:sym typeface="Calibri"/>
              </a:rPr>
              <a:t> </a:t>
            </a:r>
            <a:endParaRPr sz="1800" dirty="0">
              <a:solidFill>
                <a:schemeClr val="lt1"/>
              </a:solidFill>
              <a:latin typeface="Arial"/>
              <a:ea typeface="Arial"/>
              <a:cs typeface="Arial"/>
              <a:sym typeface="Arial"/>
            </a:endParaRPr>
          </a:p>
          <a:p>
            <a:pPr marL="0" marR="0" lvl="0" indent="0" algn="ctr" rtl="0">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Curriculum provides regular opportunities for retrieval of knowledge. </a:t>
            </a:r>
            <a:endParaRPr sz="1800" dirty="0">
              <a:solidFill>
                <a:schemeClr val="lt1"/>
              </a:solidFill>
              <a:latin typeface="Arial"/>
              <a:ea typeface="Arial"/>
              <a:cs typeface="Arial"/>
              <a:sym typeface="Arial"/>
            </a:endParaRPr>
          </a:p>
          <a:p>
            <a:pPr marL="0" marR="0" lvl="0" indent="0" algn="ctr" rtl="0">
              <a:spcBef>
                <a:spcPts val="0"/>
              </a:spcBef>
              <a:spcAft>
                <a:spcPts val="0"/>
              </a:spcAft>
              <a:buClr>
                <a:schemeClr val="dk1"/>
              </a:buClr>
              <a:buSzPts val="1400"/>
              <a:buFont typeface="Calibri"/>
              <a:buNone/>
            </a:pPr>
            <a:r>
              <a:rPr lang="en-US" sz="1400" b="0" i="1" u="none" strike="noStrike" cap="none" dirty="0">
                <a:solidFill>
                  <a:schemeClr val="dk1"/>
                </a:solidFill>
                <a:latin typeface="Calibri"/>
                <a:ea typeface="Calibri"/>
                <a:cs typeface="Calibri"/>
                <a:sym typeface="Calibri"/>
              </a:rPr>
              <a:t>(within year and across year groups)</a:t>
            </a:r>
            <a:endParaRPr sz="1800" dirty="0">
              <a:solidFill>
                <a:schemeClr val="lt1"/>
              </a:solidFill>
              <a:latin typeface="Arial"/>
              <a:ea typeface="Arial"/>
              <a:cs typeface="Arial"/>
              <a:sym typeface="Arial"/>
            </a:endParaRPr>
          </a:p>
        </p:txBody>
      </p:sp>
      <p:sp>
        <p:nvSpPr>
          <p:cNvPr id="165" name="Google Shape;165;p5"/>
          <p:cNvSpPr/>
          <p:nvPr/>
        </p:nvSpPr>
        <p:spPr>
          <a:xfrm>
            <a:off x="9370120" y="1288068"/>
            <a:ext cx="2514600" cy="2132648"/>
          </a:xfrm>
          <a:prstGeom prst="roundRect">
            <a:avLst>
              <a:gd name="adj" fmla="val 16667"/>
            </a:avLst>
          </a:prstGeom>
          <a:solidFill>
            <a:schemeClr val="accent2">
              <a:lumMod val="40000"/>
              <a:lumOff val="60000"/>
            </a:schemeClr>
          </a:solidFill>
          <a:ln w="9525" cap="flat" cmpd="sng">
            <a:solidFill>
              <a:schemeClr val="accent2">
                <a:lumMod val="5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lt1"/>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Knowledge</a:t>
            </a:r>
            <a:endParaRPr sz="1800">
              <a:solidFill>
                <a:schemeClr val="lt1"/>
              </a:solidFill>
              <a:latin typeface="Arial"/>
              <a:ea typeface="Arial"/>
              <a:cs typeface="Arial"/>
              <a:sym typeface="Arial"/>
            </a:endParaRPr>
          </a:p>
          <a:p>
            <a:pPr marL="0" marR="0" lvl="0" indent="0" algn="ctr" rtl="0">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The right amount of </a:t>
            </a:r>
            <a:r>
              <a:rPr lang="en-US" sz="1800" b="1" i="0" u="none" strike="noStrike" cap="none">
                <a:solidFill>
                  <a:schemeClr val="dk1"/>
                </a:solidFill>
                <a:latin typeface="Calibri"/>
                <a:ea typeface="Calibri"/>
                <a:cs typeface="Calibri"/>
                <a:sym typeface="Calibri"/>
              </a:rPr>
              <a:t>substantive</a:t>
            </a:r>
            <a:r>
              <a:rPr lang="en-US" sz="1800" b="0" i="0" u="none" strike="noStrike" cap="none">
                <a:solidFill>
                  <a:schemeClr val="dk1"/>
                </a:solidFill>
                <a:latin typeface="Calibri"/>
                <a:ea typeface="Calibri"/>
                <a:cs typeface="Calibri"/>
                <a:sym typeface="Calibri"/>
              </a:rPr>
              <a:t> and </a:t>
            </a:r>
            <a:r>
              <a:rPr lang="en-US" sz="1800" b="1" i="0" u="none" strike="noStrike" cap="none">
                <a:solidFill>
                  <a:schemeClr val="dk1"/>
                </a:solidFill>
                <a:latin typeface="Calibri"/>
                <a:ea typeface="Calibri"/>
                <a:cs typeface="Calibri"/>
                <a:sym typeface="Calibri"/>
              </a:rPr>
              <a:t>disciplinary</a:t>
            </a:r>
            <a:r>
              <a:rPr lang="en-US" sz="1800" b="0" i="0" u="none" strike="noStrike" cap="none">
                <a:solidFill>
                  <a:schemeClr val="dk1"/>
                </a:solidFill>
                <a:latin typeface="Calibri"/>
                <a:ea typeface="Calibri"/>
                <a:cs typeface="Calibri"/>
                <a:sym typeface="Calibri"/>
              </a:rPr>
              <a:t> knowledge is clearly identified and taught </a:t>
            </a:r>
            <a:r>
              <a:rPr lang="en-US" sz="1800" b="0" i="1" u="none" strike="noStrike" cap="none">
                <a:solidFill>
                  <a:schemeClr val="dk1"/>
                </a:solidFill>
                <a:latin typeface="Calibri"/>
                <a:ea typeface="Calibri"/>
                <a:cs typeface="Calibri"/>
                <a:sym typeface="Calibri"/>
              </a:rPr>
              <a:t>(underpinned by the national curriculum)</a:t>
            </a:r>
            <a:endParaRPr sz="1800">
              <a:solidFill>
                <a:schemeClr val="lt1"/>
              </a:solidFill>
              <a:latin typeface="Arial"/>
              <a:ea typeface="Arial"/>
              <a:cs typeface="Arial"/>
              <a:sym typeface="Arial"/>
            </a:endParaRPr>
          </a:p>
          <a:p>
            <a:pPr marL="0" marR="0" lvl="0" indent="0" algn="ctr" rtl="0">
              <a:spcBef>
                <a:spcPts val="0"/>
              </a:spcBef>
              <a:spcAft>
                <a:spcPts val="0"/>
              </a:spcAft>
              <a:buClr>
                <a:schemeClr val="lt1"/>
              </a:buClr>
              <a:buSzPts val="1800"/>
              <a:buFont typeface="Arial"/>
              <a:buNone/>
            </a:pPr>
            <a:endParaRPr sz="1800" b="0" i="1"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lt1"/>
              </a:buClr>
              <a:buSzPts val="1800"/>
              <a:buFont typeface="Arial"/>
              <a:buNone/>
            </a:pPr>
            <a:endParaRPr sz="1800" b="0" i="1" u="none" strike="noStrike" cap="none">
              <a:solidFill>
                <a:schemeClr val="dk1"/>
              </a:solidFill>
              <a:latin typeface="Calibri"/>
              <a:ea typeface="Calibri"/>
              <a:cs typeface="Calibri"/>
              <a:sym typeface="Calibri"/>
            </a:endParaRPr>
          </a:p>
        </p:txBody>
      </p:sp>
      <p:sp>
        <p:nvSpPr>
          <p:cNvPr id="166" name="Google Shape;166;p5"/>
          <p:cNvSpPr/>
          <p:nvPr/>
        </p:nvSpPr>
        <p:spPr>
          <a:xfrm>
            <a:off x="4507701" y="3897555"/>
            <a:ext cx="2702700" cy="2286300"/>
          </a:xfrm>
          <a:prstGeom prst="roundRect">
            <a:avLst>
              <a:gd name="adj" fmla="val 16667"/>
            </a:avLst>
          </a:prstGeom>
          <a:solidFill>
            <a:schemeClr val="accent6">
              <a:lumMod val="40000"/>
              <a:lumOff val="60000"/>
            </a:schemeClr>
          </a:solidFill>
          <a:ln w="9525" cap="flat" cmpd="sng">
            <a:solidFill>
              <a:schemeClr val="accent6">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r>
              <a:rPr lang="en-US" sz="1800" b="1" i="0" u="none" strike="noStrike" cap="none" dirty="0">
                <a:solidFill>
                  <a:schemeClr val="dk1"/>
                </a:solidFill>
                <a:latin typeface="Calibri"/>
                <a:ea typeface="Calibri"/>
                <a:cs typeface="Calibri"/>
                <a:sym typeface="Calibri"/>
              </a:rPr>
              <a:t>Ambitious and relevant </a:t>
            </a:r>
            <a:endParaRPr sz="1800" b="1" i="0" u="none" strike="noStrike" cap="none" dirty="0">
              <a:solidFill>
                <a:schemeClr val="dk1"/>
              </a:solidFill>
              <a:latin typeface="Calibri"/>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We have personalised  high expectations for all pupils.  Learning links to our pupils, is purposeful and reflects our communities.</a:t>
            </a:r>
            <a:endParaRPr sz="1800" dirty="0">
              <a:solidFill>
                <a:schemeClr val="lt1"/>
              </a:solidFill>
              <a:latin typeface="Arial"/>
              <a:ea typeface="Arial"/>
              <a:cs typeface="Arial"/>
              <a:sym typeface="Arial"/>
            </a:endParaRPr>
          </a:p>
        </p:txBody>
      </p:sp>
      <p:sp>
        <p:nvSpPr>
          <p:cNvPr id="167" name="Google Shape;167;p5"/>
          <p:cNvSpPr/>
          <p:nvPr/>
        </p:nvSpPr>
        <p:spPr>
          <a:xfrm>
            <a:off x="787829" y="3630982"/>
            <a:ext cx="2702700" cy="2598300"/>
          </a:xfrm>
          <a:prstGeom prst="roundRect">
            <a:avLst>
              <a:gd name="adj" fmla="val 16667"/>
            </a:avLst>
          </a:prstGeom>
          <a:solidFill>
            <a:srgbClr val="FFFF99"/>
          </a:solidFill>
          <a:ln w="9525"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Key concepts</a:t>
            </a:r>
            <a:endParaRPr sz="18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Knowledge of key concepts is built through  repeated encounters </a:t>
            </a:r>
            <a:r>
              <a:rPr lang="en-US" sz="1800" b="0" i="1" u="none" strike="noStrike" cap="none">
                <a:solidFill>
                  <a:schemeClr val="dk1"/>
                </a:solidFill>
                <a:latin typeface="Calibri"/>
                <a:ea typeface="Calibri"/>
                <a:cs typeface="Calibri"/>
                <a:sym typeface="Calibri"/>
              </a:rPr>
              <a:t>(across subjects and phases) </a:t>
            </a:r>
            <a:r>
              <a:rPr lang="en-US" sz="1800" b="0" i="0" u="none" strike="noStrike" cap="none">
                <a:solidFill>
                  <a:schemeClr val="dk1"/>
                </a:solidFill>
                <a:latin typeface="Calibri"/>
                <a:ea typeface="Calibri"/>
                <a:cs typeface="Calibri"/>
                <a:sym typeface="Calibri"/>
              </a:rPr>
              <a:t>and contextualised learning experiences</a:t>
            </a:r>
            <a:endParaRPr sz="1800">
              <a:solidFill>
                <a:schemeClr val="lt1"/>
              </a:solidFill>
              <a:latin typeface="Arial"/>
              <a:ea typeface="Arial"/>
              <a:cs typeface="Arial"/>
              <a:sym typeface="Arial"/>
            </a:endParaRPr>
          </a:p>
        </p:txBody>
      </p:sp>
      <p:pic>
        <p:nvPicPr>
          <p:cNvPr id="168" name="Google Shape;168;p5" descr="CLIC-Trust (@clictrust) / Twitter"/>
          <p:cNvPicPr preferRelativeResize="0"/>
          <p:nvPr/>
        </p:nvPicPr>
        <p:blipFill rotWithShape="1">
          <a:blip r:embed="rId3">
            <a:alphaModFix/>
          </a:blip>
          <a:srcRect t="24117" b="27999"/>
          <a:stretch/>
        </p:blipFill>
        <p:spPr>
          <a:xfrm>
            <a:off x="10643526" y="6116575"/>
            <a:ext cx="1548474" cy="741425"/>
          </a:xfrm>
          <a:prstGeom prst="rect">
            <a:avLst/>
          </a:prstGeom>
          <a:noFill/>
          <a:ln>
            <a:noFill/>
          </a:ln>
        </p:spPr>
      </p:pic>
      <p:sp>
        <p:nvSpPr>
          <p:cNvPr id="169" name="Google Shape;169;p5"/>
          <p:cNvSpPr txBox="1"/>
          <p:nvPr/>
        </p:nvSpPr>
        <p:spPr>
          <a:xfrm>
            <a:off x="2005663" y="15080"/>
            <a:ext cx="9331461"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200"/>
              <a:buFont typeface="Calibri"/>
              <a:buNone/>
            </a:pPr>
            <a:r>
              <a:rPr lang="en-US" sz="3100" i="0" u="sng" strike="noStrike" cap="none" dirty="0">
                <a:solidFill>
                  <a:schemeClr val="tx1"/>
                </a:solidFill>
                <a:latin typeface="Calibri"/>
                <a:ea typeface="Calibri"/>
                <a:cs typeface="Calibri"/>
                <a:sym typeface="Calibri"/>
              </a:rPr>
              <a:t>INTENT: Our Curriculum </a:t>
            </a:r>
            <a:r>
              <a:rPr lang="en-US" sz="3100" u="sng" dirty="0">
                <a:solidFill>
                  <a:schemeClr val="tx1"/>
                </a:solidFill>
                <a:latin typeface="Calibri"/>
                <a:ea typeface="Calibri"/>
                <a:cs typeface="Calibri"/>
                <a:sym typeface="Calibri"/>
              </a:rPr>
              <a:t>D</a:t>
            </a:r>
            <a:r>
              <a:rPr lang="en-US" sz="3100" i="0" u="sng" strike="noStrike" cap="none" dirty="0">
                <a:solidFill>
                  <a:schemeClr val="tx1"/>
                </a:solidFill>
                <a:latin typeface="Calibri"/>
                <a:ea typeface="Calibri"/>
                <a:cs typeface="Calibri"/>
                <a:sym typeface="Calibri"/>
              </a:rPr>
              <a:t>esign:  Active ingredients </a:t>
            </a:r>
            <a:endParaRPr sz="3100" u="sng" dirty="0">
              <a:solidFill>
                <a:schemeClr val="tx1"/>
              </a:solidFill>
              <a:sym typeface="Arial"/>
            </a:endParaRPr>
          </a:p>
        </p:txBody>
      </p:sp>
      <p:sp>
        <p:nvSpPr>
          <p:cNvPr id="170" name="Google Shape;170;p5"/>
          <p:cNvSpPr txBox="1"/>
          <p:nvPr/>
        </p:nvSpPr>
        <p:spPr>
          <a:xfrm>
            <a:off x="5476240" y="6274934"/>
            <a:ext cx="4939080" cy="461635"/>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lt1"/>
              </a:buClr>
              <a:buSzPts val="1800"/>
              <a:buFont typeface="Calibri"/>
              <a:buNone/>
            </a:pPr>
            <a:r>
              <a:rPr lang="en-US" sz="1800" i="1">
                <a:solidFill>
                  <a:schemeClr val="lt1"/>
                </a:solidFill>
                <a:latin typeface="Calibri"/>
                <a:ea typeface="Calibri"/>
                <a:cs typeface="Calibri"/>
                <a:sym typeface="Calibri"/>
              </a:rPr>
              <a:t>Inspired by and developed from the CLIC Trust</a:t>
            </a:r>
            <a:endParaRPr sz="1800" i="1">
              <a:solidFill>
                <a:schemeClr val="lt1"/>
              </a:solidFill>
              <a:latin typeface="Calibri"/>
              <a:ea typeface="Calibri"/>
              <a:cs typeface="Calibri"/>
              <a:sym typeface="Calibri"/>
            </a:endParaRPr>
          </a:p>
        </p:txBody>
      </p:sp>
      <p:pic>
        <p:nvPicPr>
          <p:cNvPr id="13" name="Google Shape;194;p9"/>
          <p:cNvPicPr preferRelativeResize="0"/>
          <p:nvPr/>
        </p:nvPicPr>
        <p:blipFill rotWithShape="1">
          <a:blip r:embed="rId4">
            <a:clrChange>
              <a:clrFrom>
                <a:srgbClr val="FFFFFF"/>
              </a:clrFrom>
              <a:clrTo>
                <a:srgbClr val="FFFFFF">
                  <a:alpha val="0"/>
                </a:srgbClr>
              </a:clrTo>
            </a:clrChange>
            <a:alphaModFix/>
          </a:blip>
          <a:srcRect/>
          <a:stretch/>
        </p:blipFill>
        <p:spPr>
          <a:xfrm>
            <a:off x="10455675" y="-31562"/>
            <a:ext cx="1762897" cy="108484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6"/>
          <p:cNvSpPr txBox="1">
            <a:spLocks noGrp="1"/>
          </p:cNvSpPr>
          <p:nvPr>
            <p:ph type="title"/>
          </p:nvPr>
        </p:nvSpPr>
        <p:spPr>
          <a:xfrm>
            <a:off x="1448688" y="103274"/>
            <a:ext cx="12486641" cy="62450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Font typeface="Arial"/>
              <a:buNone/>
            </a:pPr>
            <a:r>
              <a:rPr lang="en-US" sz="2800" u="sng" dirty="0"/>
              <a:t>IMPLEMENTATION: The Structure of the </a:t>
            </a:r>
            <a:r>
              <a:rPr lang="en-US" sz="2800" u="sng" dirty="0" smtClean="0"/>
              <a:t>PE </a:t>
            </a:r>
            <a:r>
              <a:rPr lang="en-US" sz="2800" u="sng" dirty="0"/>
              <a:t>Curriculum at Moston Fields</a:t>
            </a:r>
            <a:endParaRPr sz="2800" u="sng" dirty="0"/>
          </a:p>
        </p:txBody>
      </p:sp>
      <p:sp>
        <p:nvSpPr>
          <p:cNvPr id="177" name="Google Shape;177;p6"/>
          <p:cNvSpPr txBox="1">
            <a:spLocks noGrp="1"/>
          </p:cNvSpPr>
          <p:nvPr>
            <p:ph idx="1"/>
          </p:nvPr>
        </p:nvSpPr>
        <p:spPr>
          <a:xfrm>
            <a:off x="1259839" y="995681"/>
            <a:ext cx="9966960" cy="6024879"/>
          </a:xfrm>
          <a:prstGeom prst="rect">
            <a:avLst/>
          </a:prstGeom>
          <a:noFill/>
          <a:ln>
            <a:noFill/>
          </a:ln>
        </p:spPr>
        <p:txBody>
          <a:bodyPr spcFirstLastPara="1" wrap="square" lIns="91425" tIns="45700" rIns="91425" bIns="45700" anchor="ctr" anchorCtr="0">
            <a:normAutofit/>
          </a:bodyPr>
          <a:lstStyle/>
          <a:p>
            <a:pPr marL="6160" lvl="0" indent="0" algn="l" rtl="0">
              <a:lnSpc>
                <a:spcPct val="120000"/>
              </a:lnSpc>
              <a:spcBef>
                <a:spcPts val="0"/>
              </a:spcBef>
              <a:spcAft>
                <a:spcPts val="0"/>
              </a:spcAft>
              <a:buSzPts val="1800"/>
              <a:buNone/>
            </a:pPr>
            <a:r>
              <a:rPr lang="en-US" b="1"/>
              <a:t>The Key principles in the way our XXX curriculum has been developed:</a:t>
            </a:r>
            <a:endParaRPr/>
          </a:p>
          <a:p>
            <a:pPr marL="344488" lvl="0" indent="-338328" algn="l" rtl="0">
              <a:lnSpc>
                <a:spcPct val="120000"/>
              </a:lnSpc>
              <a:spcBef>
                <a:spcPts val="1100"/>
              </a:spcBef>
              <a:spcAft>
                <a:spcPts val="0"/>
              </a:spcAft>
              <a:buSzPts val="1800"/>
              <a:buChar char="▪"/>
            </a:pPr>
            <a:r>
              <a:rPr lang="en-US" i="1"/>
              <a:t>In </a:t>
            </a:r>
            <a:endParaRPr/>
          </a:p>
          <a:p>
            <a:pPr marL="344488" lvl="0" indent="-224028" algn="l" rtl="0">
              <a:lnSpc>
                <a:spcPct val="120000"/>
              </a:lnSpc>
              <a:spcBef>
                <a:spcPts val="1100"/>
              </a:spcBef>
              <a:spcAft>
                <a:spcPts val="0"/>
              </a:spcAft>
              <a:buSzPts val="1800"/>
              <a:buNone/>
            </a:pPr>
            <a:endParaRPr/>
          </a:p>
          <a:p>
            <a:pPr marL="344488" lvl="0" indent="-224028" algn="l" rtl="0">
              <a:lnSpc>
                <a:spcPct val="120000"/>
              </a:lnSpc>
              <a:spcBef>
                <a:spcPts val="1100"/>
              </a:spcBef>
              <a:spcAft>
                <a:spcPts val="0"/>
              </a:spcAft>
              <a:buSzPts val="1800"/>
              <a:buNone/>
            </a:pPr>
            <a:endParaRPr/>
          </a:p>
        </p:txBody>
      </p:sp>
      <p:pic>
        <p:nvPicPr>
          <p:cNvPr id="5" name="Google Shape;194;p9"/>
          <p:cNvPicPr preferRelativeResize="0"/>
          <p:nvPr/>
        </p:nvPicPr>
        <p:blipFill rotWithShape="1">
          <a:blip r:embed="rId3">
            <a:clrChange>
              <a:clrFrom>
                <a:srgbClr val="FFFFFF"/>
              </a:clrFrom>
              <a:clrTo>
                <a:srgbClr val="FFFFFF">
                  <a:alpha val="0"/>
                </a:srgbClr>
              </a:clrTo>
            </a:clrChange>
            <a:alphaModFix/>
          </a:blip>
          <a:srcRect/>
          <a:stretch/>
        </p:blipFill>
        <p:spPr>
          <a:xfrm>
            <a:off x="10429103" y="5758249"/>
            <a:ext cx="1762897" cy="108484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7"/>
          <p:cNvSpPr txBox="1">
            <a:spLocks noGrp="1"/>
          </p:cNvSpPr>
          <p:nvPr>
            <p:ph type="title"/>
          </p:nvPr>
        </p:nvSpPr>
        <p:spPr>
          <a:xfrm>
            <a:off x="1622856" y="110837"/>
            <a:ext cx="10569144" cy="713509"/>
          </a:xfrm>
          <a:prstGeom prst="rect">
            <a:avLst/>
          </a:prstGeom>
          <a:noFill/>
          <a:ln>
            <a:noFill/>
          </a:ln>
        </p:spPr>
        <p:txBody>
          <a:bodyPr spcFirstLastPara="1" wrap="square" lIns="91425" tIns="45700" rIns="91425" bIns="45700" anchor="t" anchorCtr="0">
            <a:normAutofit/>
          </a:bodyPr>
          <a:lstStyle/>
          <a:p>
            <a:pPr marL="0" lvl="0" indent="0" rtl="0">
              <a:lnSpc>
                <a:spcPct val="90000"/>
              </a:lnSpc>
              <a:spcBef>
                <a:spcPts val="0"/>
              </a:spcBef>
              <a:spcAft>
                <a:spcPts val="0"/>
              </a:spcAft>
              <a:buClr>
                <a:schemeClr val="lt1"/>
              </a:buClr>
              <a:buSzPts val="3400"/>
              <a:buFont typeface="Arial"/>
              <a:buNone/>
            </a:pPr>
            <a:r>
              <a:rPr lang="en-US" u="sng" dirty="0"/>
              <a:t>L</a:t>
            </a:r>
            <a:r>
              <a:rPr lang="en-US" u="sng" dirty="0" smtClean="0"/>
              <a:t>ong </a:t>
            </a:r>
            <a:r>
              <a:rPr lang="en-US" u="sng" dirty="0"/>
              <a:t>term overview </a:t>
            </a:r>
            <a:r>
              <a:rPr lang="en-US" u="sng" dirty="0" smtClean="0"/>
              <a:t>of PE</a:t>
            </a:r>
            <a:endParaRPr u="sng" dirty="0"/>
          </a:p>
        </p:txBody>
      </p:sp>
      <p:pic>
        <p:nvPicPr>
          <p:cNvPr id="2" name="Picture 1"/>
          <p:cNvPicPr>
            <a:picLocks noChangeAspect="1"/>
          </p:cNvPicPr>
          <p:nvPr/>
        </p:nvPicPr>
        <p:blipFill>
          <a:blip r:embed="rId3"/>
          <a:stretch>
            <a:fillRect/>
          </a:stretch>
        </p:blipFill>
        <p:spPr>
          <a:xfrm>
            <a:off x="1622856" y="713509"/>
            <a:ext cx="10400755" cy="603365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47161" y="207818"/>
            <a:ext cx="11000232" cy="641465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39092" y="299507"/>
            <a:ext cx="11008734" cy="6448523"/>
          </a:xfrm>
          <a:prstGeom prst="rect">
            <a:avLst/>
          </a:prstGeom>
        </p:spPr>
      </p:pic>
    </p:spTree>
    <p:extLst>
      <p:ext uri="{BB962C8B-B14F-4D97-AF65-F5344CB8AC3E}">
        <p14:creationId xmlns:p14="http://schemas.microsoft.com/office/powerpoint/2010/main" val="453117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5303" y="176645"/>
            <a:ext cx="10725822" cy="2497281"/>
          </a:xfrm>
          <a:prstGeom prst="rect">
            <a:avLst/>
          </a:prstGeom>
        </p:spPr>
      </p:pic>
    </p:spTree>
    <p:extLst>
      <p:ext uri="{BB962C8B-B14F-4D97-AF65-F5344CB8AC3E}">
        <p14:creationId xmlns:p14="http://schemas.microsoft.com/office/powerpoint/2010/main" val="2218710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9"/>
          <p:cNvSpPr txBox="1">
            <a:spLocks noGrp="1"/>
          </p:cNvSpPr>
          <p:nvPr>
            <p:ph type="title"/>
          </p:nvPr>
        </p:nvSpPr>
        <p:spPr>
          <a:xfrm>
            <a:off x="1596036" y="83130"/>
            <a:ext cx="12486641" cy="62450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Font typeface="Arial"/>
              <a:buNone/>
            </a:pPr>
            <a:r>
              <a:rPr lang="en-US" sz="3200" u="sng" dirty="0"/>
              <a:t>IMPLEMENTATION: The Way </a:t>
            </a:r>
            <a:r>
              <a:rPr lang="en-US" sz="3200" u="sng" dirty="0" smtClean="0"/>
              <a:t>PE  </a:t>
            </a:r>
            <a:r>
              <a:rPr lang="en-US" sz="3200" u="sng" dirty="0"/>
              <a:t>is Taught at Moston Fields</a:t>
            </a:r>
            <a:endParaRPr sz="3200" u="sng" dirty="0"/>
          </a:p>
        </p:txBody>
      </p:sp>
      <p:sp>
        <p:nvSpPr>
          <p:cNvPr id="193" name="Google Shape;193;p9"/>
          <p:cNvSpPr txBox="1">
            <a:spLocks noGrp="1"/>
          </p:cNvSpPr>
          <p:nvPr>
            <p:ph idx="1"/>
          </p:nvPr>
        </p:nvSpPr>
        <p:spPr>
          <a:xfrm>
            <a:off x="1595119" y="1134227"/>
            <a:ext cx="9966960" cy="6024879"/>
          </a:xfrm>
          <a:prstGeom prst="rect">
            <a:avLst/>
          </a:prstGeom>
          <a:noFill/>
          <a:ln>
            <a:noFill/>
          </a:ln>
        </p:spPr>
        <p:txBody>
          <a:bodyPr spcFirstLastPara="1" wrap="square" lIns="91425" tIns="45700" rIns="91425" bIns="45700" anchor="ctr" anchorCtr="0">
            <a:normAutofit/>
          </a:bodyPr>
          <a:lstStyle/>
          <a:p>
            <a:pPr marL="6160" lvl="0" indent="0" algn="l" rtl="0">
              <a:lnSpc>
                <a:spcPct val="120000"/>
              </a:lnSpc>
              <a:spcBef>
                <a:spcPts val="0"/>
              </a:spcBef>
              <a:spcAft>
                <a:spcPts val="0"/>
              </a:spcAft>
              <a:buSzPts val="1800"/>
              <a:buNone/>
            </a:pPr>
            <a:r>
              <a:rPr lang="en-US" b="1" dirty="0"/>
              <a:t>The Active Ingredients in our </a:t>
            </a:r>
            <a:r>
              <a:rPr lang="en-US" b="1" dirty="0" smtClean="0"/>
              <a:t>PE </a:t>
            </a:r>
            <a:r>
              <a:rPr lang="en-US" b="1" dirty="0"/>
              <a:t>lessons that we are implementing and developing this year are:</a:t>
            </a:r>
            <a:endParaRPr dirty="0"/>
          </a:p>
          <a:p>
            <a:pPr marL="344488" lvl="0" indent="-338328" algn="l" rtl="0">
              <a:lnSpc>
                <a:spcPct val="120000"/>
              </a:lnSpc>
              <a:spcBef>
                <a:spcPts val="1100"/>
              </a:spcBef>
              <a:spcAft>
                <a:spcPts val="0"/>
              </a:spcAft>
              <a:buSzPts val="1800"/>
              <a:buChar char="▪"/>
            </a:pPr>
            <a:r>
              <a:rPr lang="en-US" i="1" dirty="0" smtClean="0"/>
              <a:t>Each lesson will begin with bridging back, to the previous lesson, term or year, whichever is most appropriate.</a:t>
            </a:r>
          </a:p>
          <a:p>
            <a:pPr marL="344488" lvl="0" indent="-338328" algn="l" rtl="0">
              <a:lnSpc>
                <a:spcPct val="120000"/>
              </a:lnSpc>
              <a:spcBef>
                <a:spcPts val="1100"/>
              </a:spcBef>
              <a:spcAft>
                <a:spcPts val="0"/>
              </a:spcAft>
              <a:buSzPts val="1800"/>
              <a:buChar char="▪"/>
            </a:pPr>
            <a:r>
              <a:rPr lang="en-US" i="1" dirty="0" smtClean="0"/>
              <a:t>Each lesson will focus on developing a physical skill with opportunities to practice the skill in isolation.</a:t>
            </a:r>
          </a:p>
          <a:p>
            <a:pPr marL="344488" lvl="0" indent="-338328" algn="l" rtl="0">
              <a:lnSpc>
                <a:spcPct val="120000"/>
              </a:lnSpc>
              <a:spcBef>
                <a:spcPts val="1100"/>
              </a:spcBef>
              <a:spcAft>
                <a:spcPts val="0"/>
              </a:spcAft>
              <a:buSzPts val="1800"/>
              <a:buChar char="▪"/>
            </a:pPr>
            <a:r>
              <a:rPr lang="en-US" i="1" dirty="0" smtClean="0"/>
              <a:t>There will be opportunities to apply skills in games in every lesson. The complexity of games will develop throughout each unit.</a:t>
            </a:r>
          </a:p>
          <a:p>
            <a:pPr marL="344488" lvl="0" indent="-338328" algn="l" rtl="0">
              <a:lnSpc>
                <a:spcPct val="120000"/>
              </a:lnSpc>
              <a:spcBef>
                <a:spcPts val="1100"/>
              </a:spcBef>
              <a:spcAft>
                <a:spcPts val="0"/>
              </a:spcAft>
              <a:buSzPts val="1800"/>
              <a:buChar char="▪"/>
            </a:pPr>
            <a:r>
              <a:rPr lang="en-US" i="1" dirty="0" smtClean="0"/>
              <a:t>Each lesson will include opportunities to reflect on pupils’ performance of the physical skills taught and their communication and collaboration.</a:t>
            </a:r>
          </a:p>
          <a:p>
            <a:pPr marL="344488" lvl="0" indent="-338328" algn="l" rtl="0">
              <a:lnSpc>
                <a:spcPct val="120000"/>
              </a:lnSpc>
              <a:spcBef>
                <a:spcPts val="1100"/>
              </a:spcBef>
              <a:spcAft>
                <a:spcPts val="0"/>
              </a:spcAft>
              <a:buSzPts val="1800"/>
              <a:buChar char="▪"/>
            </a:pPr>
            <a:endParaRPr dirty="0"/>
          </a:p>
          <a:p>
            <a:pPr marL="344488" lvl="0" indent="-224028" algn="l" rtl="0">
              <a:lnSpc>
                <a:spcPct val="120000"/>
              </a:lnSpc>
              <a:spcBef>
                <a:spcPts val="1100"/>
              </a:spcBef>
              <a:spcAft>
                <a:spcPts val="0"/>
              </a:spcAft>
              <a:buSzPts val="1800"/>
              <a:buNone/>
            </a:pPr>
            <a:endParaRPr dirty="0"/>
          </a:p>
          <a:p>
            <a:pPr marL="344488" lvl="0" indent="-224028" algn="l" rtl="0">
              <a:lnSpc>
                <a:spcPct val="120000"/>
              </a:lnSpc>
              <a:spcBef>
                <a:spcPts val="1100"/>
              </a:spcBef>
              <a:spcAft>
                <a:spcPts val="0"/>
              </a:spcAft>
              <a:buSzPts val="1800"/>
              <a:buNone/>
            </a:pPr>
            <a:endParaRPr dirty="0"/>
          </a:p>
        </p:txBody>
      </p:sp>
      <p:pic>
        <p:nvPicPr>
          <p:cNvPr id="194" name="Google Shape;194;p9"/>
          <p:cNvPicPr preferRelativeResize="0"/>
          <p:nvPr/>
        </p:nvPicPr>
        <p:blipFill rotWithShape="1">
          <a:blip r:embed="rId3">
            <a:clrChange>
              <a:clrFrom>
                <a:srgbClr val="FFFFFF"/>
              </a:clrFrom>
              <a:clrTo>
                <a:srgbClr val="FFFFFF">
                  <a:alpha val="0"/>
                </a:srgbClr>
              </a:clrTo>
            </a:clrChange>
            <a:alphaModFix/>
          </a:blip>
          <a:srcRect/>
          <a:stretch/>
        </p:blipFill>
        <p:spPr>
          <a:xfrm>
            <a:off x="10429103" y="5758249"/>
            <a:ext cx="1762897" cy="108484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graphicFrame>
        <p:nvGraphicFramePr>
          <p:cNvPr id="199" name="Google Shape;199;p10"/>
          <p:cNvGraphicFramePr/>
          <p:nvPr>
            <p:extLst>
              <p:ext uri="{D42A27DB-BD31-4B8C-83A1-F6EECF244321}">
                <p14:modId xmlns:p14="http://schemas.microsoft.com/office/powerpoint/2010/main" val="4145355030"/>
              </p:ext>
            </p:extLst>
          </p:nvPr>
        </p:nvGraphicFramePr>
        <p:xfrm>
          <a:off x="355600" y="304800"/>
          <a:ext cx="11480800" cy="5902950"/>
        </p:xfrm>
        <a:graphic>
          <a:graphicData uri="http://schemas.openxmlformats.org/drawingml/2006/table">
            <a:tbl>
              <a:tblPr firstRow="1" bandRow="1">
                <a:tableStyleId>{B301B821-A1FF-4177-AEE7-76D212191A09}</a:tableStyleId>
              </a:tblPr>
              <a:tblGrid>
                <a:gridCol w="2184400">
                  <a:extLst>
                    <a:ext uri="{9D8B030D-6E8A-4147-A177-3AD203B41FA5}">
                      <a16:colId xmlns:a16="http://schemas.microsoft.com/office/drawing/2014/main" val="20000"/>
                    </a:ext>
                  </a:extLst>
                </a:gridCol>
                <a:gridCol w="9296400">
                  <a:extLst>
                    <a:ext uri="{9D8B030D-6E8A-4147-A177-3AD203B41FA5}">
                      <a16:colId xmlns:a16="http://schemas.microsoft.com/office/drawing/2014/main" val="20001"/>
                    </a:ext>
                  </a:extLst>
                </a:gridCol>
              </a:tblGrid>
              <a:tr h="456950">
                <a:tc>
                  <a:txBody>
                    <a:bodyPr/>
                    <a:lstStyle/>
                    <a:p>
                      <a:pPr marL="0" marR="0" lvl="0" indent="0" algn="l" rtl="0">
                        <a:spcBef>
                          <a:spcPts val="0"/>
                        </a:spcBef>
                        <a:spcAft>
                          <a:spcPts val="0"/>
                        </a:spcAft>
                        <a:buNone/>
                      </a:pPr>
                      <a:r>
                        <a:rPr lang="en-US" sz="1600" u="none" strike="noStrike" cap="none"/>
                        <a:t>Our school context</a:t>
                      </a:r>
                      <a:endParaRPr sz="1600"/>
                    </a:p>
                  </a:txBody>
                  <a:tcPr marL="91450" marR="91450" marT="45725" marB="45725"/>
                </a:tc>
                <a:tc>
                  <a:txBody>
                    <a:bodyPr/>
                    <a:lstStyle/>
                    <a:p>
                      <a:pPr marL="0" marR="0" lvl="0" indent="0" algn="l" rtl="0">
                        <a:spcBef>
                          <a:spcPts val="0"/>
                        </a:spcBef>
                        <a:spcAft>
                          <a:spcPts val="0"/>
                        </a:spcAft>
                        <a:buNone/>
                      </a:pPr>
                      <a:r>
                        <a:rPr lang="en-US" sz="1800" dirty="0"/>
                        <a:t>Strategies to meet the needs of all learners in </a:t>
                      </a:r>
                      <a:r>
                        <a:rPr lang="en-US" sz="1800" dirty="0" smtClean="0"/>
                        <a:t>PE.</a:t>
                      </a:r>
                      <a:endParaRPr sz="1800" dirty="0"/>
                    </a:p>
                  </a:txBody>
                  <a:tcPr marL="91450" marR="91450" marT="45725" marB="45725"/>
                </a:tc>
                <a:extLst>
                  <a:ext uri="{0D108BD9-81ED-4DB2-BD59-A6C34878D82A}">
                    <a16:rowId xmlns:a16="http://schemas.microsoft.com/office/drawing/2014/main" val="10000"/>
                  </a:ext>
                </a:extLst>
              </a:tr>
              <a:tr h="1239400">
                <a:tc>
                  <a:txBody>
                    <a:bodyPr/>
                    <a:lstStyle/>
                    <a:p>
                      <a:pPr marL="0" marR="0" lvl="0" indent="0" algn="l" rtl="0">
                        <a:spcBef>
                          <a:spcPts val="0"/>
                        </a:spcBef>
                        <a:spcAft>
                          <a:spcPts val="0"/>
                        </a:spcAft>
                        <a:buNone/>
                      </a:pPr>
                      <a:r>
                        <a:rPr lang="en-US" sz="1200">
                          <a:sym typeface="Arial"/>
                        </a:rPr>
                        <a:t>Many of our pupils speak English as an additional language, so we; </a:t>
                      </a:r>
                      <a:endParaRPr sz="1200"/>
                    </a:p>
                  </a:txBody>
                  <a:tcPr marL="91450" marR="91450" marT="45725" marB="45725"/>
                </a:tc>
                <a:tc>
                  <a:txBody>
                    <a:bodyPr/>
                    <a:lstStyle/>
                    <a:p>
                      <a:pPr marL="171450" marR="0" lvl="0" indent="-171450" algn="l" rtl="0">
                        <a:spcBef>
                          <a:spcPts val="0"/>
                        </a:spcBef>
                        <a:spcAft>
                          <a:spcPts val="0"/>
                        </a:spcAft>
                        <a:buClr>
                          <a:schemeClr val="dk1"/>
                        </a:buClr>
                        <a:buSzPts val="1100"/>
                        <a:buFont typeface="Arial"/>
                        <a:buChar char="•"/>
                      </a:pPr>
                      <a:r>
                        <a:rPr lang="en-US" sz="1100" u="none" strike="noStrike">
                          <a:sym typeface="Arial"/>
                        </a:rPr>
                        <a:t>Provide opportunities for using artefacts and resources that communicate information: maps, visuals, artefacts and symbols </a:t>
                      </a:r>
                      <a:endParaRPr/>
                    </a:p>
                    <a:p>
                      <a:pPr marL="171450" marR="0" lvl="0" indent="-171450" algn="l" rtl="0">
                        <a:spcBef>
                          <a:spcPts val="0"/>
                        </a:spcBef>
                        <a:spcAft>
                          <a:spcPts val="0"/>
                        </a:spcAft>
                        <a:buClr>
                          <a:schemeClr val="dk1"/>
                        </a:buClr>
                        <a:buSzPts val="1100"/>
                        <a:buFont typeface="Arial"/>
                        <a:buChar char="•"/>
                      </a:pPr>
                      <a:r>
                        <a:rPr lang="en-US" sz="1100" u="none" strike="noStrike">
                          <a:sym typeface="Arial"/>
                        </a:rPr>
                        <a:t>Introduce and explain new vocabulary within the context of the lesson, using visuals and other cues to support understanding,</a:t>
                      </a:r>
                      <a:endParaRPr/>
                    </a:p>
                    <a:p>
                      <a:pPr marL="171450" marR="0" lvl="0" indent="-171450" algn="l" rtl="0">
                        <a:spcBef>
                          <a:spcPts val="0"/>
                        </a:spcBef>
                        <a:spcAft>
                          <a:spcPts val="0"/>
                        </a:spcAft>
                        <a:buClr>
                          <a:schemeClr val="dk1"/>
                        </a:buClr>
                        <a:buSzPts val="1100"/>
                        <a:buFont typeface="Arial"/>
                        <a:buChar char="•"/>
                      </a:pPr>
                      <a:r>
                        <a:rPr lang="en-US" sz="1100" u="none" strike="noStrike">
                          <a:sym typeface="Arial"/>
                        </a:rPr>
                        <a:t>encourage and support children to use the identified Base, Building Block and Pinnacle words in the work that they complete, </a:t>
                      </a:r>
                      <a:endParaRPr/>
                    </a:p>
                    <a:p>
                      <a:pPr marL="171450" marR="0" lvl="0" indent="-171450" algn="l" rtl="0">
                        <a:spcBef>
                          <a:spcPts val="0"/>
                        </a:spcBef>
                        <a:spcAft>
                          <a:spcPts val="0"/>
                        </a:spcAft>
                        <a:buClr>
                          <a:schemeClr val="dk1"/>
                        </a:buClr>
                        <a:buSzPts val="1100"/>
                        <a:buFont typeface="Arial"/>
                        <a:buChar char="•"/>
                      </a:pPr>
                      <a:r>
                        <a:rPr lang="en-US" sz="1100" u="none" strike="noStrike">
                          <a:sym typeface="Arial"/>
                        </a:rPr>
                        <a:t>use visits and visitors as a way of bringing to life the historical learning, such as an Anglo-Saxon workshop (Y5) a Great Fire of London workshop (Year 2) a trip to a museum such as the Liverpool Slaves Trade Museum (Y6) </a:t>
                      </a:r>
                      <a:endParaRPr/>
                    </a:p>
                    <a:p>
                      <a:pPr marL="171450" marR="0" lvl="0" indent="-171450" algn="l" rtl="0">
                        <a:spcBef>
                          <a:spcPts val="0"/>
                        </a:spcBef>
                        <a:spcAft>
                          <a:spcPts val="0"/>
                        </a:spcAft>
                        <a:buClr>
                          <a:schemeClr val="dk1"/>
                        </a:buClr>
                        <a:buSzPts val="1100"/>
                        <a:buFont typeface="Arial"/>
                        <a:buChar char="•"/>
                      </a:pPr>
                      <a:r>
                        <a:rPr lang="en-US" sz="1100">
                          <a:sym typeface="Arial"/>
                        </a:rPr>
                        <a:t>give many opportunities in lessons to enable children to talk about and explain what they have learnt, working with a talk partner or in groups for support </a:t>
                      </a:r>
                      <a:endParaRPr sz="1100"/>
                    </a:p>
                  </a:txBody>
                  <a:tcPr marL="91450" marR="91450" marT="45725" marB="45725"/>
                </a:tc>
                <a:extLst>
                  <a:ext uri="{0D108BD9-81ED-4DB2-BD59-A6C34878D82A}">
                    <a16:rowId xmlns:a16="http://schemas.microsoft.com/office/drawing/2014/main" val="10001"/>
                  </a:ext>
                </a:extLst>
              </a:tr>
              <a:tr h="852700">
                <a:tc>
                  <a:txBody>
                    <a:bodyPr/>
                    <a:lstStyle/>
                    <a:p>
                      <a:pPr marL="0" marR="0" lvl="0" indent="0" algn="l" rtl="0">
                        <a:spcBef>
                          <a:spcPts val="0"/>
                        </a:spcBef>
                        <a:spcAft>
                          <a:spcPts val="0"/>
                        </a:spcAft>
                        <a:buNone/>
                      </a:pPr>
                      <a:r>
                        <a:rPr lang="en-US" sz="1200">
                          <a:sym typeface="Arial"/>
                        </a:rPr>
                        <a:t>Our pupils and families come from a wide range of cultural backgrounds, so we;</a:t>
                      </a:r>
                      <a:endParaRPr sz="1200"/>
                    </a:p>
                  </a:txBody>
                  <a:tcPr marL="91450" marR="91450" marT="45725" marB="45725"/>
                </a:tc>
                <a:tc>
                  <a:txBody>
                    <a:bodyPr/>
                    <a:lstStyle/>
                    <a:p>
                      <a:pPr marL="171450" marR="0" lvl="0" indent="-171450" algn="l" rtl="0">
                        <a:spcBef>
                          <a:spcPts val="0"/>
                        </a:spcBef>
                        <a:spcAft>
                          <a:spcPts val="0"/>
                        </a:spcAft>
                        <a:buClr>
                          <a:schemeClr val="dk1"/>
                        </a:buClr>
                        <a:buSzPts val="1100"/>
                        <a:buFont typeface="Arial"/>
                        <a:buChar char="•"/>
                      </a:pPr>
                      <a:r>
                        <a:rPr lang="en-US" sz="1100" u="none" strike="noStrike" dirty="0">
                          <a:sym typeface="Arial"/>
                        </a:rPr>
                        <a:t>Value the backgrounds of each of the children, making connections with places and cultures they know through their studies,  </a:t>
                      </a:r>
                      <a:endParaRPr dirty="0"/>
                    </a:p>
                    <a:p>
                      <a:pPr marL="171450" marR="0" lvl="0" indent="-171450" algn="l" rtl="0">
                        <a:spcBef>
                          <a:spcPts val="0"/>
                        </a:spcBef>
                        <a:spcAft>
                          <a:spcPts val="0"/>
                        </a:spcAft>
                        <a:buClr>
                          <a:schemeClr val="dk1"/>
                        </a:buClr>
                        <a:buSzPts val="1100"/>
                        <a:buFont typeface="Arial"/>
                        <a:buChar char="•"/>
                      </a:pPr>
                      <a:r>
                        <a:rPr lang="en-US" sz="1100" u="none" strike="noStrike" dirty="0">
                          <a:sym typeface="Arial"/>
                        </a:rPr>
                        <a:t>Make sure that our curriculum reflects important issues that have directly affected the culture and heritage of some of or in some cases all of our families: the Slave Trade enquiry (Y6) </a:t>
                      </a:r>
                      <a:r>
                        <a:rPr lang="en-US" sz="1100" u="none" strike="noStrike" dirty="0" err="1">
                          <a:sym typeface="Arial"/>
                        </a:rPr>
                        <a:t>Peterloo</a:t>
                      </a:r>
                      <a:r>
                        <a:rPr lang="en-US" sz="1100" u="none" strike="noStrike" dirty="0">
                          <a:sym typeface="Arial"/>
                        </a:rPr>
                        <a:t> Massacre (Y6) the changes in women’s roles and the suffragettes (Y6) </a:t>
                      </a:r>
                      <a:endParaRPr sz="1100" u="none" strike="noStrike" dirty="0">
                        <a:sym typeface="Arial"/>
                      </a:endParaRPr>
                    </a:p>
                    <a:p>
                      <a:pPr marL="171450" marR="0" lvl="0" indent="-171450" algn="l" rtl="0">
                        <a:spcBef>
                          <a:spcPts val="0"/>
                        </a:spcBef>
                        <a:spcAft>
                          <a:spcPts val="0"/>
                        </a:spcAft>
                        <a:buClr>
                          <a:schemeClr val="dk1"/>
                        </a:buClr>
                        <a:buSzPts val="1100"/>
                        <a:buFont typeface="Arial"/>
                        <a:buChar char="•"/>
                      </a:pPr>
                      <a:r>
                        <a:rPr lang="en-US" sz="1100" dirty="0">
                          <a:sym typeface="Arial"/>
                        </a:rPr>
                        <a:t>and provide project based homework linked to History, so children can learn alongside their family. </a:t>
                      </a:r>
                      <a:endParaRPr sz="1100" dirty="0"/>
                    </a:p>
                  </a:txBody>
                  <a:tcPr marL="91450" marR="91450" marT="45725" marB="45725"/>
                </a:tc>
                <a:extLst>
                  <a:ext uri="{0D108BD9-81ED-4DB2-BD59-A6C34878D82A}">
                    <a16:rowId xmlns:a16="http://schemas.microsoft.com/office/drawing/2014/main" val="10002"/>
                  </a:ext>
                </a:extLst>
              </a:tr>
              <a:tr h="1197475">
                <a:tc>
                  <a:txBody>
                    <a:bodyPr/>
                    <a:lstStyle/>
                    <a:p>
                      <a:pPr marL="0" marR="0" lvl="0" indent="0" algn="l" rtl="0">
                        <a:spcBef>
                          <a:spcPts val="0"/>
                        </a:spcBef>
                        <a:spcAft>
                          <a:spcPts val="0"/>
                        </a:spcAft>
                        <a:buNone/>
                      </a:pPr>
                      <a:r>
                        <a:rPr lang="en-US" sz="1200" dirty="0">
                          <a:sym typeface="Arial"/>
                        </a:rPr>
                        <a:t>Nearly half of our pupils access the Pupil Premium Grant and  experience socio-economic challenges, so we; </a:t>
                      </a:r>
                      <a:endParaRPr sz="1200" dirty="0"/>
                    </a:p>
                  </a:txBody>
                  <a:tcPr marL="91450" marR="91450" marT="45725" marB="45725"/>
                </a:tc>
                <a:tc>
                  <a:txBody>
                    <a:bodyPr/>
                    <a:lstStyle/>
                    <a:p>
                      <a:pPr marL="171450" marR="0" lvl="0" indent="-171450" algn="l" rtl="0">
                        <a:spcBef>
                          <a:spcPts val="0"/>
                        </a:spcBef>
                        <a:spcAft>
                          <a:spcPts val="0"/>
                        </a:spcAft>
                        <a:buClr>
                          <a:schemeClr val="dk1"/>
                        </a:buClr>
                        <a:buSzPts val="1100"/>
                        <a:buFont typeface="Arial"/>
                        <a:buChar char="•"/>
                      </a:pPr>
                      <a:r>
                        <a:rPr lang="en-US" sz="1100" u="none" strike="noStrike">
                          <a:sym typeface="Arial"/>
                        </a:rPr>
                        <a:t>Raise aspirations by challenging all children and enabling them to experience success with their History learning,</a:t>
                      </a:r>
                      <a:endParaRPr/>
                    </a:p>
                    <a:p>
                      <a:pPr marL="171450" marR="0" lvl="0" indent="-171450" algn="l" rtl="0">
                        <a:spcBef>
                          <a:spcPts val="0"/>
                        </a:spcBef>
                        <a:spcAft>
                          <a:spcPts val="0"/>
                        </a:spcAft>
                        <a:buClr>
                          <a:schemeClr val="dk1"/>
                        </a:buClr>
                        <a:buSzPts val="1100"/>
                        <a:buFont typeface="Arial"/>
                        <a:buChar char="•"/>
                      </a:pPr>
                      <a:r>
                        <a:rPr lang="en-US" sz="1100" u="none" strike="noStrike">
                          <a:sym typeface="Arial"/>
                        </a:rPr>
                        <a:t>provide opportunities for and reinforce core subject skills such as data handling, reading of non-fiction texts/excerpts with appropriate lexical vocabulary and writing skills,</a:t>
                      </a:r>
                      <a:endParaRPr/>
                    </a:p>
                    <a:p>
                      <a:pPr marL="171450" marR="0" lvl="0" indent="-171450" algn="l" rtl="0">
                        <a:spcBef>
                          <a:spcPts val="0"/>
                        </a:spcBef>
                        <a:spcAft>
                          <a:spcPts val="0"/>
                        </a:spcAft>
                        <a:buClr>
                          <a:schemeClr val="dk1"/>
                        </a:buClr>
                        <a:buSzPts val="1100"/>
                        <a:buFont typeface="Arial"/>
                        <a:buChar char="•"/>
                      </a:pPr>
                      <a:r>
                        <a:rPr lang="en-US" sz="1100">
                          <a:sym typeface="Arial"/>
                        </a:rPr>
                        <a:t>and provide strong, engaging teaching of History so all children can make rapid progress in their learning</a:t>
                      </a:r>
                      <a:endParaRPr/>
                    </a:p>
                    <a:p>
                      <a:pPr marL="171450" marR="0" lvl="0" indent="-171450" algn="l" rtl="0">
                        <a:spcBef>
                          <a:spcPts val="0"/>
                        </a:spcBef>
                        <a:spcAft>
                          <a:spcPts val="0"/>
                        </a:spcAft>
                        <a:buClr>
                          <a:schemeClr val="dk1"/>
                        </a:buClr>
                        <a:buSzPts val="1100"/>
                        <a:buFont typeface="Arial"/>
                        <a:buChar char="•"/>
                      </a:pPr>
                      <a:r>
                        <a:rPr lang="en-US" sz="1100">
                          <a:sym typeface="Arial"/>
                        </a:rPr>
                        <a:t>Provide a History Club that will be available to Upper Key Stage 2 pupils, targeted at engaging some potentially marginalised pupils who show enthusiasm for History </a:t>
                      </a:r>
                      <a:endParaRPr sz="1100"/>
                    </a:p>
                  </a:txBody>
                  <a:tcPr marL="91450" marR="91450" marT="45725" marB="45725"/>
                </a:tc>
                <a:extLst>
                  <a:ext uri="{0D108BD9-81ED-4DB2-BD59-A6C34878D82A}">
                    <a16:rowId xmlns:a16="http://schemas.microsoft.com/office/drawing/2014/main" val="10003"/>
                  </a:ext>
                </a:extLst>
              </a:tr>
              <a:tr h="1057875">
                <a:tc>
                  <a:txBody>
                    <a:bodyPr/>
                    <a:lstStyle/>
                    <a:p>
                      <a:pPr marL="0" marR="0" lvl="0" indent="0" algn="l" rtl="0">
                        <a:spcBef>
                          <a:spcPts val="0"/>
                        </a:spcBef>
                        <a:spcAft>
                          <a:spcPts val="0"/>
                        </a:spcAft>
                        <a:buNone/>
                      </a:pPr>
                      <a:r>
                        <a:rPr lang="en-US" sz="1200">
                          <a:sym typeface="Arial"/>
                        </a:rPr>
                        <a:t>Our school is on the outskirts of an urban, inner city area with easy access to our cultural capital, so we; </a:t>
                      </a:r>
                      <a:endParaRPr sz="1200">
                        <a:latin typeface="Arial"/>
                        <a:ea typeface="Arial"/>
                        <a:cs typeface="Arial"/>
                        <a:sym typeface="Arial"/>
                      </a:endParaRPr>
                    </a:p>
                  </a:txBody>
                  <a:tcPr marL="63500" marR="63500" marT="63500" marB="63500"/>
                </a:tc>
                <a:tc>
                  <a:txBody>
                    <a:bodyPr/>
                    <a:lstStyle/>
                    <a:p>
                      <a:pPr marL="171450" marR="0" lvl="0" indent="-171450" algn="l" rtl="0">
                        <a:spcBef>
                          <a:spcPts val="0"/>
                        </a:spcBef>
                        <a:spcAft>
                          <a:spcPts val="0"/>
                        </a:spcAft>
                        <a:buClr>
                          <a:schemeClr val="dk1"/>
                        </a:buClr>
                        <a:buSzPts val="1100"/>
                        <a:buFont typeface="Arial"/>
                        <a:buChar char="•"/>
                      </a:pPr>
                      <a:r>
                        <a:rPr lang="en-US" sz="1100" u="none" strike="noStrike" dirty="0">
                          <a:sym typeface="Arial"/>
                        </a:rPr>
                        <a:t>Make links in our curriculum with the significance of individuals, movements and events in Manchester that have helped to define its importance as a City, </a:t>
                      </a:r>
                      <a:endParaRPr sz="1100" u="none" strike="noStrike" dirty="0">
                        <a:sym typeface="Arial"/>
                      </a:endParaRPr>
                    </a:p>
                    <a:p>
                      <a:pPr marL="171450" marR="0" lvl="0" indent="-171450" algn="l" rtl="0">
                        <a:spcBef>
                          <a:spcPts val="0"/>
                        </a:spcBef>
                        <a:spcAft>
                          <a:spcPts val="0"/>
                        </a:spcAft>
                        <a:buClr>
                          <a:schemeClr val="dk1"/>
                        </a:buClr>
                        <a:buSzPts val="1100"/>
                        <a:buFont typeface="Arial"/>
                        <a:buChar char="•"/>
                      </a:pPr>
                      <a:r>
                        <a:rPr lang="en-GB" sz="1100" u="none" strike="noStrike" dirty="0" smtClean="0">
                          <a:sym typeface="Arial"/>
                        </a:rPr>
                        <a:t>Make links</a:t>
                      </a:r>
                      <a:r>
                        <a:rPr lang="en-GB" sz="1100" u="none" strike="noStrike" baseline="0" dirty="0" smtClean="0">
                          <a:sym typeface="Arial"/>
                        </a:rPr>
                        <a:t> with local teams to provide more opportunities for children.</a:t>
                      </a:r>
                      <a:endParaRPr sz="1100" u="none" strike="noStrike" dirty="0">
                        <a:sym typeface="Arial"/>
                      </a:endParaRPr>
                    </a:p>
                    <a:p>
                      <a:pPr marL="171450" marR="0" lvl="0" indent="-171450" algn="l" rtl="0">
                        <a:spcBef>
                          <a:spcPts val="0"/>
                        </a:spcBef>
                        <a:spcAft>
                          <a:spcPts val="0"/>
                        </a:spcAft>
                        <a:buClr>
                          <a:schemeClr val="dk1"/>
                        </a:buClr>
                        <a:buSzPts val="1100"/>
                        <a:buFont typeface="Arial"/>
                        <a:buChar char="•"/>
                      </a:pPr>
                      <a:r>
                        <a:rPr lang="en-US" sz="1100" dirty="0">
                          <a:sym typeface="Arial"/>
                        </a:rPr>
                        <a:t>Celebrate </a:t>
                      </a:r>
                      <a:r>
                        <a:rPr lang="en-US" sz="1100" dirty="0" smtClean="0">
                          <a:sym typeface="Arial"/>
                        </a:rPr>
                        <a:t>the supporting successes of Manchester and promote the many opportunities for participating in and spectating sport across the city. </a:t>
                      </a:r>
                    </a:p>
                    <a:p>
                      <a:pPr marL="171450" marR="0" lvl="0" indent="-171450" algn="l" rtl="0">
                        <a:spcBef>
                          <a:spcPts val="0"/>
                        </a:spcBef>
                        <a:spcAft>
                          <a:spcPts val="0"/>
                        </a:spcAft>
                        <a:buClr>
                          <a:schemeClr val="dk1"/>
                        </a:buClr>
                        <a:buSzPts val="1100"/>
                        <a:buFont typeface="Arial"/>
                        <a:buChar char="•"/>
                      </a:pPr>
                      <a:r>
                        <a:rPr lang="en-US" sz="1100" dirty="0" smtClean="0">
                          <a:sym typeface="Arial"/>
                        </a:rPr>
                        <a:t>Provide opportunities to take part in activities away from the city, that they may not normally access.</a:t>
                      </a:r>
                      <a:endParaRPr dirty="0"/>
                    </a:p>
                  </a:txBody>
                  <a:tcPr marL="91450" marR="91450" marT="45725" marB="45725"/>
                </a:tc>
                <a:extLst>
                  <a:ext uri="{0D108BD9-81ED-4DB2-BD59-A6C34878D82A}">
                    <a16:rowId xmlns:a16="http://schemas.microsoft.com/office/drawing/2014/main" val="10004"/>
                  </a:ext>
                </a:extLst>
              </a:tr>
              <a:tr h="1098550">
                <a:tc>
                  <a:txBody>
                    <a:bodyPr/>
                    <a:lstStyle/>
                    <a:p>
                      <a:pPr marL="0" marR="0" lvl="0" indent="0" algn="l" rtl="0">
                        <a:spcBef>
                          <a:spcPts val="0"/>
                        </a:spcBef>
                        <a:spcAft>
                          <a:spcPts val="0"/>
                        </a:spcAft>
                        <a:buNone/>
                      </a:pPr>
                      <a:r>
                        <a:rPr lang="en-US" sz="1200">
                          <a:sym typeface="Arial"/>
                        </a:rPr>
                        <a:t>We include pupils with SEND by; </a:t>
                      </a:r>
                      <a:endParaRPr sz="1200"/>
                    </a:p>
                  </a:txBody>
                  <a:tcPr marL="91450" marR="91450" marT="45725" marB="45725"/>
                </a:tc>
                <a:tc>
                  <a:txBody>
                    <a:bodyPr/>
                    <a:lstStyle/>
                    <a:p>
                      <a:pPr marL="171450" marR="0" lvl="0" indent="-171450" algn="l" rtl="0">
                        <a:spcBef>
                          <a:spcPts val="0"/>
                        </a:spcBef>
                        <a:spcAft>
                          <a:spcPts val="0"/>
                        </a:spcAft>
                        <a:buClr>
                          <a:schemeClr val="dk1"/>
                        </a:buClr>
                        <a:buSzPts val="1100"/>
                        <a:buFont typeface="Arial"/>
                        <a:buChar char="•"/>
                      </a:pPr>
                      <a:r>
                        <a:rPr lang="en-US" sz="1100" u="none" strike="noStrike" dirty="0">
                          <a:sym typeface="Arial"/>
                        </a:rPr>
                        <a:t>Ensuring children are aware of any out of class experiences that are different to the normal routine,</a:t>
                      </a:r>
                      <a:endParaRPr dirty="0"/>
                    </a:p>
                    <a:p>
                      <a:pPr marL="171450" marR="0" lvl="0" indent="-171450" algn="l" rtl="0">
                        <a:spcBef>
                          <a:spcPts val="0"/>
                        </a:spcBef>
                        <a:spcAft>
                          <a:spcPts val="0"/>
                        </a:spcAft>
                        <a:buClr>
                          <a:schemeClr val="dk1"/>
                        </a:buClr>
                        <a:buSzPts val="1100"/>
                        <a:buFont typeface="Arial"/>
                        <a:buChar char="•"/>
                      </a:pPr>
                      <a:r>
                        <a:rPr lang="en-US" sz="1100" u="none" strike="noStrike" dirty="0">
                          <a:sym typeface="Arial"/>
                        </a:rPr>
                        <a:t>using multi-sensory approaches, for example, tactile globe, </a:t>
                      </a:r>
                      <a:r>
                        <a:rPr lang="en-US" sz="1100" u="none" strike="noStrike" dirty="0" err="1">
                          <a:sym typeface="Arial"/>
                        </a:rPr>
                        <a:t>wordscapes</a:t>
                      </a:r>
                      <a:r>
                        <a:rPr lang="en-US" sz="1100" u="none" strike="noStrike" dirty="0">
                          <a:sym typeface="Arial"/>
                        </a:rPr>
                        <a:t>, photographs,</a:t>
                      </a:r>
                      <a:endParaRPr dirty="0"/>
                    </a:p>
                    <a:p>
                      <a:pPr marL="171450" marR="0" lvl="0" indent="-171450" algn="l" rtl="0">
                        <a:spcBef>
                          <a:spcPts val="0"/>
                        </a:spcBef>
                        <a:spcAft>
                          <a:spcPts val="0"/>
                        </a:spcAft>
                        <a:buClr>
                          <a:schemeClr val="dk1"/>
                        </a:buClr>
                        <a:buSzPts val="1100"/>
                        <a:buFont typeface="Arial"/>
                        <a:buChar char="•"/>
                      </a:pPr>
                      <a:r>
                        <a:rPr lang="en-US" sz="1100" u="none" strike="noStrike" dirty="0">
                          <a:sym typeface="Arial"/>
                        </a:rPr>
                        <a:t>considering barriers to learning by adapting resources and equipment such as writing frames and vocabulary sheets, </a:t>
                      </a:r>
                      <a:endParaRPr dirty="0"/>
                    </a:p>
                    <a:p>
                      <a:pPr marL="171450" marR="0" lvl="0" indent="-171450" algn="l" rtl="0">
                        <a:spcBef>
                          <a:spcPts val="0"/>
                        </a:spcBef>
                        <a:spcAft>
                          <a:spcPts val="0"/>
                        </a:spcAft>
                        <a:buClr>
                          <a:schemeClr val="dk1"/>
                        </a:buClr>
                        <a:buSzPts val="1100"/>
                        <a:buFont typeface="Arial"/>
                        <a:buChar char="•"/>
                      </a:pPr>
                      <a:r>
                        <a:rPr lang="en-US" sz="1100" u="none" strike="noStrike" dirty="0">
                          <a:sym typeface="Arial"/>
                        </a:rPr>
                        <a:t>teaching abstract or complex vocabulary explicitly, for example, erosion, climate and how direction language leads into compass points,</a:t>
                      </a:r>
                      <a:endParaRPr dirty="0"/>
                    </a:p>
                    <a:p>
                      <a:pPr marL="171450" marR="0" lvl="0" indent="-171450" algn="l" rtl="0">
                        <a:spcBef>
                          <a:spcPts val="0"/>
                        </a:spcBef>
                        <a:spcAft>
                          <a:spcPts val="0"/>
                        </a:spcAft>
                        <a:buClr>
                          <a:schemeClr val="dk1"/>
                        </a:buClr>
                        <a:buSzPts val="1100"/>
                        <a:buFont typeface="Arial"/>
                        <a:buChar char="•"/>
                      </a:pPr>
                      <a:r>
                        <a:rPr lang="en-US" sz="1100" dirty="0">
                          <a:sym typeface="Arial"/>
                        </a:rPr>
                        <a:t>and ensuring children understand the aims of a unit with a clear link to the Core Learning in every lesson and in a display. </a:t>
                      </a:r>
                      <a:endParaRPr sz="1100" dirty="0"/>
                    </a:p>
                  </a:txBody>
                  <a:tcPr marL="91450" marR="91450" marT="45725" marB="45725"/>
                </a:tc>
                <a:extLst>
                  <a:ext uri="{0D108BD9-81ED-4DB2-BD59-A6C34878D82A}">
                    <a16:rowId xmlns:a16="http://schemas.microsoft.com/office/drawing/2014/main" val="10005"/>
                  </a:ext>
                </a:extLst>
              </a:tr>
            </a:tbl>
          </a:graphicData>
        </a:graphic>
      </p:graphicFrame>
      <p:pic>
        <p:nvPicPr>
          <p:cNvPr id="4" name="Google Shape;194;p9"/>
          <p:cNvPicPr preferRelativeResize="0"/>
          <p:nvPr/>
        </p:nvPicPr>
        <p:blipFill rotWithShape="1">
          <a:blip r:embed="rId3">
            <a:clrChange>
              <a:clrFrom>
                <a:srgbClr val="FFFFFF"/>
              </a:clrFrom>
              <a:clrTo>
                <a:srgbClr val="FFFFFF">
                  <a:alpha val="0"/>
                </a:srgbClr>
              </a:clrTo>
            </a:clrChange>
            <a:alphaModFix/>
          </a:blip>
          <a:srcRect/>
          <a:stretch/>
        </p:blipFill>
        <p:spPr>
          <a:xfrm>
            <a:off x="10429103" y="5758249"/>
            <a:ext cx="1762897" cy="108484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1"/>
          <p:cNvSpPr txBox="1">
            <a:spLocks noGrp="1"/>
          </p:cNvSpPr>
          <p:nvPr>
            <p:ph type="title"/>
          </p:nvPr>
        </p:nvSpPr>
        <p:spPr>
          <a:xfrm>
            <a:off x="78069" y="184554"/>
            <a:ext cx="12076501" cy="654984"/>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lt1"/>
              </a:buClr>
              <a:buSzPts val="2800"/>
              <a:buFont typeface="Arial"/>
              <a:buNone/>
            </a:pPr>
            <a:r>
              <a:rPr lang="en-US" sz="3200" u="sng" dirty="0"/>
              <a:t>IMPACT: We measure the impact of our </a:t>
            </a:r>
            <a:r>
              <a:rPr lang="en-US" sz="3200" u="sng" dirty="0" smtClean="0"/>
              <a:t>PE </a:t>
            </a:r>
            <a:r>
              <a:rPr lang="en-US" sz="3200" u="sng" dirty="0"/>
              <a:t>Curriculum through: </a:t>
            </a:r>
            <a:endParaRPr sz="3200" u="sng" dirty="0"/>
          </a:p>
        </p:txBody>
      </p:sp>
      <p:sp>
        <p:nvSpPr>
          <p:cNvPr id="206" name="Google Shape;206;p11"/>
          <p:cNvSpPr txBox="1">
            <a:spLocks noGrp="1"/>
          </p:cNvSpPr>
          <p:nvPr>
            <p:ph idx="1"/>
          </p:nvPr>
        </p:nvSpPr>
        <p:spPr>
          <a:xfrm>
            <a:off x="1036320" y="1442720"/>
            <a:ext cx="10160000" cy="4607224"/>
          </a:xfrm>
          <a:prstGeom prst="rect">
            <a:avLst/>
          </a:prstGeom>
          <a:noFill/>
          <a:ln>
            <a:noFill/>
          </a:ln>
        </p:spPr>
        <p:txBody>
          <a:bodyPr spcFirstLastPara="1" wrap="square" lIns="91425" tIns="45700" rIns="91425" bIns="45700" anchor="ctr" anchorCtr="0">
            <a:normAutofit fontScale="77500" lnSpcReduction="20000"/>
          </a:bodyPr>
          <a:lstStyle/>
          <a:p>
            <a:pPr marL="344488" lvl="0" indent="-338328" algn="l" rtl="0">
              <a:lnSpc>
                <a:spcPct val="120000"/>
              </a:lnSpc>
              <a:spcBef>
                <a:spcPts val="0"/>
              </a:spcBef>
              <a:spcAft>
                <a:spcPts val="0"/>
              </a:spcAft>
              <a:buSzPct val="90000"/>
              <a:buChar char="▪"/>
            </a:pPr>
            <a:r>
              <a:rPr lang="en-US" dirty="0"/>
              <a:t>Monitoring pupil progress data. Identifying any underperforming groups/ individuals and adapting teaching to address this. Teachers assess attainment in History by:</a:t>
            </a:r>
            <a:endParaRPr dirty="0"/>
          </a:p>
          <a:p>
            <a:pPr marL="6160" lvl="0" indent="0" algn="l" rtl="0">
              <a:lnSpc>
                <a:spcPct val="120000"/>
              </a:lnSpc>
              <a:spcBef>
                <a:spcPts val="1100"/>
              </a:spcBef>
              <a:spcAft>
                <a:spcPts val="0"/>
              </a:spcAft>
              <a:buSzPct val="90000"/>
              <a:buNone/>
            </a:pPr>
            <a:r>
              <a:rPr lang="en-US" dirty="0"/>
              <a:t>                   o providing an exit task for each enquiry lesson </a:t>
            </a:r>
            <a:endParaRPr dirty="0"/>
          </a:p>
          <a:p>
            <a:pPr marL="6160" lvl="0" indent="0" algn="l" rtl="0">
              <a:lnSpc>
                <a:spcPct val="120000"/>
              </a:lnSpc>
              <a:spcBef>
                <a:spcPts val="1100"/>
              </a:spcBef>
              <a:spcAft>
                <a:spcPts val="0"/>
              </a:spcAft>
              <a:buSzPct val="90000"/>
              <a:buNone/>
            </a:pPr>
            <a:r>
              <a:rPr lang="en-US" dirty="0"/>
              <a:t>                   o completing timeline work for each historical unit that shows a level of progression</a:t>
            </a:r>
            <a:endParaRPr dirty="0"/>
          </a:p>
          <a:p>
            <a:pPr marL="6160" lvl="0" indent="0" algn="l" rtl="0">
              <a:lnSpc>
                <a:spcPct val="120000"/>
              </a:lnSpc>
              <a:spcBef>
                <a:spcPts val="1100"/>
              </a:spcBef>
              <a:spcAft>
                <a:spcPts val="0"/>
              </a:spcAft>
              <a:buSzPct val="90000"/>
              <a:buNone/>
            </a:pPr>
            <a:r>
              <a:rPr lang="en-US" dirty="0"/>
              <a:t>                   o Assessing the retention of knowledge through an end of unit assessment for example; a       </a:t>
            </a:r>
            <a:endParaRPr dirty="0"/>
          </a:p>
          <a:p>
            <a:pPr marL="6160" lvl="0" indent="0" algn="l" rtl="0">
              <a:lnSpc>
                <a:spcPct val="120000"/>
              </a:lnSpc>
              <a:spcBef>
                <a:spcPts val="1100"/>
              </a:spcBef>
              <a:spcAft>
                <a:spcPts val="0"/>
              </a:spcAft>
              <a:buSzPct val="90000"/>
              <a:buNone/>
            </a:pPr>
            <a:r>
              <a:rPr lang="en-US" dirty="0"/>
              <a:t>                      quiz or a structured Show What You Know activity </a:t>
            </a:r>
            <a:endParaRPr dirty="0"/>
          </a:p>
          <a:p>
            <a:pPr marL="344488" lvl="0" indent="-338328" algn="l" rtl="0">
              <a:lnSpc>
                <a:spcPct val="120000"/>
              </a:lnSpc>
              <a:spcBef>
                <a:spcPts val="1100"/>
              </a:spcBef>
              <a:spcAft>
                <a:spcPts val="0"/>
              </a:spcAft>
              <a:buSzPct val="90000"/>
              <a:buChar char="▪"/>
            </a:pPr>
            <a:r>
              <a:rPr lang="en-US" dirty="0"/>
              <a:t>Talking to the children about their learning and asking them to talk us </a:t>
            </a:r>
            <a:r>
              <a:rPr lang="en-GB" dirty="0" smtClean="0"/>
              <a:t>about their learning in PE lessons.</a:t>
            </a:r>
            <a:endParaRPr dirty="0"/>
          </a:p>
          <a:p>
            <a:pPr marL="344488" lvl="0" indent="-338328" algn="l" rtl="0">
              <a:lnSpc>
                <a:spcPct val="120000"/>
              </a:lnSpc>
              <a:spcBef>
                <a:spcPts val="1100"/>
              </a:spcBef>
              <a:spcAft>
                <a:spcPts val="0"/>
              </a:spcAft>
              <a:buSzPct val="90000"/>
              <a:buChar char="▪"/>
            </a:pPr>
            <a:r>
              <a:rPr lang="en-US" dirty="0"/>
              <a:t>Drop-ins in lessons and dialogue with teachers, </a:t>
            </a:r>
            <a:endParaRPr dirty="0"/>
          </a:p>
          <a:p>
            <a:pPr marL="344488" lvl="0" indent="-338328" algn="l" rtl="0">
              <a:lnSpc>
                <a:spcPct val="120000"/>
              </a:lnSpc>
              <a:spcBef>
                <a:spcPts val="1100"/>
              </a:spcBef>
              <a:spcAft>
                <a:spcPts val="0"/>
              </a:spcAft>
              <a:buSzPct val="90000"/>
              <a:buChar char="▪"/>
            </a:pPr>
            <a:r>
              <a:rPr lang="en-US" dirty="0" smtClean="0"/>
              <a:t>Planning </a:t>
            </a:r>
            <a:r>
              <a:rPr lang="en-US" dirty="0"/>
              <a:t>together, to create opportunities for dialogue, questions and build understanding of the delivery of the History Curriculum at MFPS  </a:t>
            </a:r>
            <a:endParaRPr dirty="0"/>
          </a:p>
        </p:txBody>
      </p:sp>
      <p:pic>
        <p:nvPicPr>
          <p:cNvPr id="5" name="Google Shape;194;p9"/>
          <p:cNvPicPr preferRelativeResize="0"/>
          <p:nvPr/>
        </p:nvPicPr>
        <p:blipFill rotWithShape="1">
          <a:blip r:embed="rId3">
            <a:clrChange>
              <a:clrFrom>
                <a:srgbClr val="FFFFFF"/>
              </a:clrFrom>
              <a:clrTo>
                <a:srgbClr val="FFFFFF">
                  <a:alpha val="0"/>
                </a:srgbClr>
              </a:clrTo>
            </a:clrChange>
            <a:alphaModFix/>
          </a:blip>
          <a:srcRect/>
          <a:stretch/>
        </p:blipFill>
        <p:spPr>
          <a:xfrm>
            <a:off x="10429103" y="5758249"/>
            <a:ext cx="1762897" cy="1084847"/>
          </a:xfrm>
          <a:prstGeom prst="rect">
            <a:avLst/>
          </a:prstGeom>
          <a:noFill/>
          <a:ln>
            <a:noFill/>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TM03457496[[fn=Parallax]]</Template>
  <TotalTime>152</TotalTime>
  <Words>1315</Words>
  <Application>Microsoft Office PowerPoint</Application>
  <PresentationFormat>Widescreen</PresentationFormat>
  <Paragraphs>102</Paragraphs>
  <Slides>13</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Corbel</vt:lpstr>
      <vt:lpstr>Noto Sans Symbols</vt:lpstr>
      <vt:lpstr>Arial</vt:lpstr>
      <vt:lpstr>Calibri</vt:lpstr>
      <vt:lpstr>Parallax</vt:lpstr>
      <vt:lpstr>  Curriculum Overview</vt:lpstr>
      <vt:lpstr>Our vision for growing PE at Moston Fields</vt:lpstr>
      <vt:lpstr>INTENT: our PE Curriculum aims and the key PE skills we will teach: </vt:lpstr>
      <vt:lpstr>INTENT: Substantive and Disciplinary Concepts </vt:lpstr>
      <vt:lpstr>PowerPoint Presentation</vt:lpstr>
      <vt:lpstr>IMPLEMENTATION: The Structure of the PE Curriculum at Moston Fields</vt:lpstr>
      <vt:lpstr>Long term overview of PE</vt:lpstr>
      <vt:lpstr>PowerPoint Presentation</vt:lpstr>
      <vt:lpstr>PowerPoint Presentation</vt:lpstr>
      <vt:lpstr>PowerPoint Presentation</vt:lpstr>
      <vt:lpstr>IMPLEMENTATION: The Way PE  is Taught at Moston Fields</vt:lpstr>
      <vt:lpstr>PowerPoint Presentation</vt:lpstr>
      <vt:lpstr>IMPACT: We measure the impact of our PE Curriculum through: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Curriculum Overview 2023 </dc:title>
  <dc:creator>Sarah Murray</dc:creator>
  <cp:lastModifiedBy>Olivia Considine - Teacher</cp:lastModifiedBy>
  <cp:revision>18</cp:revision>
  <dcterms:created xsi:type="dcterms:W3CDTF">2023-10-01T12:46:51Z</dcterms:created>
  <dcterms:modified xsi:type="dcterms:W3CDTF">2024-01-27T22:01:11Z</dcterms:modified>
</cp:coreProperties>
</file>